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67" r:id="rId3"/>
    <p:sldId id="259" r:id="rId4"/>
    <p:sldId id="262" r:id="rId5"/>
    <p:sldId id="287" r:id="rId6"/>
    <p:sldId id="805" r:id="rId7"/>
    <p:sldId id="798" r:id="rId8"/>
    <p:sldId id="819" r:id="rId9"/>
    <p:sldId id="826" r:id="rId10"/>
    <p:sldId id="990" r:id="rId11"/>
    <p:sldId id="997" r:id="rId12"/>
    <p:sldId id="1005" r:id="rId13"/>
    <p:sldId id="998" r:id="rId14"/>
    <p:sldId id="1004" r:id="rId15"/>
    <p:sldId id="818" r:id="rId16"/>
    <p:sldId id="999" r:id="rId17"/>
    <p:sldId id="1000" r:id="rId18"/>
    <p:sldId id="833" r:id="rId19"/>
    <p:sldId id="834" r:id="rId20"/>
    <p:sldId id="1001" r:id="rId21"/>
    <p:sldId id="1007" r:id="rId22"/>
    <p:sldId id="822" r:id="rId23"/>
    <p:sldId id="1006" r:id="rId24"/>
    <p:sldId id="987" r:id="rId25"/>
    <p:sldId id="366" r:id="rId26"/>
    <p:sldId id="365" r:id="rId27"/>
    <p:sldId id="986" r:id="rId28"/>
    <p:sldId id="989" r:id="rId29"/>
    <p:sldId id="1008" r:id="rId30"/>
    <p:sldId id="1003" r:id="rId31"/>
    <p:sldId id="1002" r:id="rId32"/>
    <p:sldId id="992" r:id="rId33"/>
    <p:sldId id="991" r:id="rId34"/>
    <p:sldId id="995" r:id="rId35"/>
    <p:sldId id="996" r:id="rId36"/>
    <p:sldId id="775" r:id="rId37"/>
    <p:sldId id="825" r:id="rId38"/>
    <p:sldId id="31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E6F99"/>
    <a:srgbClr val="FF6600"/>
    <a:srgbClr val="014401"/>
    <a:srgbClr val="57257D"/>
    <a:srgbClr val="E7E6E6"/>
    <a:srgbClr val="62487B"/>
    <a:srgbClr val="9075B3"/>
    <a:srgbClr val="FFFFFF"/>
    <a:srgbClr val="431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75" autoAdjust="0"/>
    <p:restoredTop sz="96224" autoAdjust="0"/>
  </p:normalViewPr>
  <p:slideViewPr>
    <p:cSldViewPr snapToGrid="0">
      <p:cViewPr varScale="1">
        <p:scale>
          <a:sx n="107" d="100"/>
          <a:sy n="107" d="100"/>
        </p:scale>
        <p:origin x="312" y="144"/>
      </p:cViewPr>
      <p:guideLst/>
    </p:cSldViewPr>
  </p:slideViewPr>
  <p:notesTextViewPr>
    <p:cViewPr>
      <p:scale>
        <a:sx n="25" d="100"/>
        <a:sy n="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0104E373-8E9F-4ED7-84F2-D04D6861C39D}" type="datetimeFigureOut">
              <a:rPr lang="en-US" smtClean="0"/>
              <a:pPr/>
              <a:t>4/3/2024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52399881-0BE2-479E-B755-3A76B01C76AB}" type="slidenum">
              <a:rPr lang="en-US" smtClean="0"/>
              <a:pPr/>
              <a:t>‹#›</a:t>
            </a:fld>
            <a:endParaRPr lang="en-US" dirty="0"/>
          </a:p>
        </p:txBody>
      </p:sp>
    </p:spTree>
    <p:extLst>
      <p:ext uri="{BB962C8B-B14F-4D97-AF65-F5344CB8AC3E}">
        <p14:creationId xmlns:p14="http://schemas.microsoft.com/office/powerpoint/2010/main" val="3368608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9881-0BE2-479E-B755-3A76B01C76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979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9881-0BE2-479E-B755-3A76B01C76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226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9881-0BE2-479E-B755-3A76B01C76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0476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9881-0BE2-479E-B755-3A76B01C76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508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99881-0BE2-479E-B755-3A76B01C76A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953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library</a:t>
            </a:r>
          </a:p>
        </p:txBody>
      </p:sp>
      <p:sp>
        <p:nvSpPr>
          <p:cNvPr id="4" name="Slide Number Placeholder 3"/>
          <p:cNvSpPr>
            <a:spLocks noGrp="1"/>
          </p:cNvSpPr>
          <p:nvPr>
            <p:ph type="sldNum" sz="quarter" idx="5"/>
          </p:nvPr>
        </p:nvSpPr>
        <p:spPr/>
        <p:txBody>
          <a:bodyPr/>
          <a:lstStyle/>
          <a:p>
            <a:fld id="{52399881-0BE2-479E-B755-3A76B01C76AB}" type="slidenum">
              <a:rPr lang="en-US" smtClean="0"/>
              <a:pPr/>
              <a:t>27</a:t>
            </a:fld>
            <a:endParaRPr lang="en-US" dirty="0"/>
          </a:p>
        </p:txBody>
      </p:sp>
    </p:spTree>
    <p:extLst>
      <p:ext uri="{BB962C8B-B14F-4D97-AF65-F5344CB8AC3E}">
        <p14:creationId xmlns:p14="http://schemas.microsoft.com/office/powerpoint/2010/main" val="66246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E993-0484-4B84-A9AD-FD0B6A171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E6FD52-21DB-4C91-A8E3-69FF03504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CBC2B2-F9E0-4D2A-BC7B-9BF61334840C}"/>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5" name="Footer Placeholder 4">
            <a:extLst>
              <a:ext uri="{FF2B5EF4-FFF2-40B4-BE49-F238E27FC236}">
                <a16:creationId xmlns:a16="http://schemas.microsoft.com/office/drawing/2014/main" id="{A76138DB-D1A0-462A-9334-E0CA0DA2DB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D744B-3D1C-49AE-BBF3-352A2F661519}"/>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955342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B980-75CE-4E42-8DFC-AD70A0288E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5FC940-D2EE-4482-A2AD-90F7C1A349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455BE-43B0-44EF-B816-5178F4FEF591}"/>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5" name="Footer Placeholder 4">
            <a:extLst>
              <a:ext uri="{FF2B5EF4-FFF2-40B4-BE49-F238E27FC236}">
                <a16:creationId xmlns:a16="http://schemas.microsoft.com/office/drawing/2014/main" id="{AE1DF14E-FD65-44C5-9AAC-453B0A444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0C56B-1DB2-4FFB-BE82-A26CF2798B1F}"/>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304443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79B255-D117-4D30-A4C2-745A218854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35512-21DF-4E8A-B365-86748C4382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E5E6E-38FA-463A-A217-C9D165DFAAB4}"/>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5" name="Footer Placeholder 4">
            <a:extLst>
              <a:ext uri="{FF2B5EF4-FFF2-40B4-BE49-F238E27FC236}">
                <a16:creationId xmlns:a16="http://schemas.microsoft.com/office/drawing/2014/main" id="{E7B887F8-578D-42F6-9339-E43E01AC2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A3AAB-6D74-48D5-A69A-35DBDB76538B}"/>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72640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221B-E30E-4319-9863-A8217A4910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46150-317E-4739-83E9-29FADACCCD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3873CB-B144-4DC4-AD6B-BA76EB223EA8}"/>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5" name="Footer Placeholder 4">
            <a:extLst>
              <a:ext uri="{FF2B5EF4-FFF2-40B4-BE49-F238E27FC236}">
                <a16:creationId xmlns:a16="http://schemas.microsoft.com/office/drawing/2014/main" id="{509D5699-EC03-43DB-8F30-86FC56DEF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7AC23-4B56-434B-9D52-8B7957CA4023}"/>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227214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C201-CCAC-48A1-A63B-96260A2F61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DF10E0-F090-4179-9DF9-976E88ED1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EC3A1D-7E13-412E-A0CF-8EB039736ACB}"/>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5" name="Footer Placeholder 4">
            <a:extLst>
              <a:ext uri="{FF2B5EF4-FFF2-40B4-BE49-F238E27FC236}">
                <a16:creationId xmlns:a16="http://schemas.microsoft.com/office/drawing/2014/main" id="{BF63AC30-39F0-43B8-AA88-785A2F224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75890-AEE0-4A3D-9382-2A599F0976EB}"/>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4100988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CDDC-95BF-428E-A495-E8FC3548D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369A46-EB2E-41BF-AF5E-CD3023F862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6495EF-EEC5-4B5B-9AF2-4F4B821C86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F1963E-F69A-4B2F-A9AD-552D7D02BA1D}"/>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6" name="Footer Placeholder 5">
            <a:extLst>
              <a:ext uri="{FF2B5EF4-FFF2-40B4-BE49-F238E27FC236}">
                <a16:creationId xmlns:a16="http://schemas.microsoft.com/office/drawing/2014/main" id="{D9879826-9545-4133-804A-BFCDD0FDB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90113-95C2-4899-8CF3-31B380B7F3C2}"/>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2910519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D704-5140-4E27-BD3A-4368308B09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5E725-B0DE-43E6-BB88-33F2F27C4F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2F6930-28BB-4B54-8D04-B5FF77CE54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4813F-720E-46B0-972A-03D4FBDC6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AC4794-ACDF-42B3-9C8F-B511E7913B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1108D9-D1E1-48D3-9A07-4752803CAA71}"/>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8" name="Footer Placeholder 7">
            <a:extLst>
              <a:ext uri="{FF2B5EF4-FFF2-40B4-BE49-F238E27FC236}">
                <a16:creationId xmlns:a16="http://schemas.microsoft.com/office/drawing/2014/main" id="{4CE3E853-C58A-4779-8B93-D10083594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5D93C1-2180-4FE9-A9C6-D2C3C1DF4CED}"/>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177000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D7E8-C6EE-4105-8CEF-22308058B1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172365-0BA8-4104-AC48-022AB8B31826}"/>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4" name="Footer Placeholder 3">
            <a:extLst>
              <a:ext uri="{FF2B5EF4-FFF2-40B4-BE49-F238E27FC236}">
                <a16:creationId xmlns:a16="http://schemas.microsoft.com/office/drawing/2014/main" id="{39346A3E-7483-4EF1-8794-5E54E9D6C6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4AB692-2C9D-42FA-A82B-ADF7A4CFB8A4}"/>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307152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536438-6911-42C9-B36A-924D8C26DBE8}"/>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3" name="Footer Placeholder 2">
            <a:extLst>
              <a:ext uri="{FF2B5EF4-FFF2-40B4-BE49-F238E27FC236}">
                <a16:creationId xmlns:a16="http://schemas.microsoft.com/office/drawing/2014/main" id="{7B2DBC94-82E7-4AA0-8E9C-F4D451879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019154-DD3A-4E7B-B17D-55C4EEFF2770}"/>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419774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A5F3-4A79-4A3E-B49A-BB3B4540E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538ACE-F65A-406A-8B27-E1616999B8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36A538-37B2-4774-AEA9-B86B3BDE9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850CE9-5BA7-4823-AD0D-825C0406943E}"/>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6" name="Footer Placeholder 5">
            <a:extLst>
              <a:ext uri="{FF2B5EF4-FFF2-40B4-BE49-F238E27FC236}">
                <a16:creationId xmlns:a16="http://schemas.microsoft.com/office/drawing/2014/main" id="{4878CF38-069C-4B7E-AA9A-28162856B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AD316-7B67-411A-AC5C-1606FDC5276C}"/>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325915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ADCA-69F9-490E-A99E-56F506EF7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B3B061-0F05-4A46-9A9A-E2EEA139E1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8DF03-2164-41CA-A34C-0A22937016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5064DB-54C4-46A9-949B-2B627EF11557}"/>
              </a:ext>
            </a:extLst>
          </p:cNvPr>
          <p:cNvSpPr>
            <a:spLocks noGrp="1"/>
          </p:cNvSpPr>
          <p:nvPr>
            <p:ph type="dt" sz="half" idx="10"/>
          </p:nvPr>
        </p:nvSpPr>
        <p:spPr/>
        <p:txBody>
          <a:bodyPr/>
          <a:lstStyle/>
          <a:p>
            <a:fld id="{E0F648C4-45F5-4D07-A003-A8317218B583}" type="datetimeFigureOut">
              <a:rPr lang="en-US" smtClean="0"/>
              <a:t>4/3/2024</a:t>
            </a:fld>
            <a:endParaRPr lang="en-US"/>
          </a:p>
        </p:txBody>
      </p:sp>
      <p:sp>
        <p:nvSpPr>
          <p:cNvPr id="6" name="Footer Placeholder 5">
            <a:extLst>
              <a:ext uri="{FF2B5EF4-FFF2-40B4-BE49-F238E27FC236}">
                <a16:creationId xmlns:a16="http://schemas.microsoft.com/office/drawing/2014/main" id="{77910216-0AAA-4517-AE98-3B4245F45D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3B779-AD81-4CAB-8934-0E033DE6A97C}"/>
              </a:ext>
            </a:extLst>
          </p:cNvPr>
          <p:cNvSpPr>
            <a:spLocks noGrp="1"/>
          </p:cNvSpPr>
          <p:nvPr>
            <p:ph type="sldNum" sz="quarter" idx="12"/>
          </p:nvPr>
        </p:nvSpPr>
        <p:spPr/>
        <p:txBody>
          <a:bodyPr/>
          <a:lstStyle/>
          <a:p>
            <a:fld id="{F865766F-8E72-4ADE-9D88-11D9FF5C9482}" type="slidenum">
              <a:rPr lang="en-US" smtClean="0"/>
              <a:t>‹#›</a:t>
            </a:fld>
            <a:endParaRPr lang="en-US"/>
          </a:p>
        </p:txBody>
      </p:sp>
    </p:spTree>
    <p:extLst>
      <p:ext uri="{BB962C8B-B14F-4D97-AF65-F5344CB8AC3E}">
        <p14:creationId xmlns:p14="http://schemas.microsoft.com/office/powerpoint/2010/main" val="15303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D07E6-DEE8-40B1-B8C0-EF79137167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FD20C47-D251-41D5-96EF-EFD55B06F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3FCF8DC-4A27-44DA-8CCE-69F3F943BE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0F648C4-45F5-4D07-A003-A8317218B583}" type="datetimeFigureOut">
              <a:rPr lang="en-US" smtClean="0"/>
              <a:pPr/>
              <a:t>4/3/2024</a:t>
            </a:fld>
            <a:endParaRPr lang="en-US" dirty="0"/>
          </a:p>
        </p:txBody>
      </p:sp>
      <p:sp>
        <p:nvSpPr>
          <p:cNvPr id="5" name="Footer Placeholder 4">
            <a:extLst>
              <a:ext uri="{FF2B5EF4-FFF2-40B4-BE49-F238E27FC236}">
                <a16:creationId xmlns:a16="http://schemas.microsoft.com/office/drawing/2014/main" id="{6F3B92FF-8B28-46AA-8DDF-87FD38B6D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7C11C6E-E78A-4534-BA0E-EBB19C3ED6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865766F-8E72-4ADE-9D88-11D9FF5C9482}" type="slidenum">
              <a:rPr lang="en-US" smtClean="0"/>
              <a:pPr/>
              <a:t>‹#›</a:t>
            </a:fld>
            <a:endParaRPr lang="en-US" dirty="0"/>
          </a:p>
        </p:txBody>
      </p:sp>
    </p:spTree>
    <p:extLst>
      <p:ext uri="{BB962C8B-B14F-4D97-AF65-F5344CB8AC3E}">
        <p14:creationId xmlns:p14="http://schemas.microsoft.com/office/powerpoint/2010/main" val="2747975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jpeg"/><Relationship Id="rId7" Type="http://schemas.openxmlformats.org/officeDocument/2006/relationships/image" Target="../media/image43.JPG"/><Relationship Id="rId12" Type="http://schemas.openxmlformats.org/officeDocument/2006/relationships/image" Target="../media/image48.JP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2.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52.JPG"/><Relationship Id="rId11" Type="http://schemas.openxmlformats.org/officeDocument/2006/relationships/image" Target="../media/image57.JPG"/><Relationship Id="rId5" Type="http://schemas.openxmlformats.org/officeDocument/2006/relationships/image" Target="../media/image51.jpeg"/><Relationship Id="rId10" Type="http://schemas.openxmlformats.org/officeDocument/2006/relationships/image" Target="../media/image56.JPG"/><Relationship Id="rId4" Type="http://schemas.openxmlformats.org/officeDocument/2006/relationships/image" Target="../media/image50.jpeg"/><Relationship Id="rId9" Type="http://schemas.openxmlformats.org/officeDocument/2006/relationships/image" Target="../media/image55.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60.png"/><Relationship Id="rId7" Type="http://schemas.openxmlformats.org/officeDocument/2006/relationships/image" Target="../media/image6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microsoft.com/office/2007/relationships/hdphoto" Target="../media/hdphoto1.wdp"/><Relationship Id="rId9"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jpeg"/><Relationship Id="rId1" Type="http://schemas.openxmlformats.org/officeDocument/2006/relationships/slideLayout" Target="../slideLayouts/slideLayout4.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slideLayout" Target="../slideLayouts/slideLayout4.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tif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png"/><Relationship Id="rId7" Type="http://schemas.openxmlformats.org/officeDocument/2006/relationships/image" Target="../media/image19.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3.png"/><Relationship Id="rId7" Type="http://schemas.openxmlformats.org/officeDocument/2006/relationships/image" Target="../media/image2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A7134-300B-4912-9103-0EFF2A134574}"/>
              </a:ext>
            </a:extLst>
          </p:cNvPr>
          <p:cNvSpPr/>
          <p:nvPr/>
        </p:nvSpPr>
        <p:spPr>
          <a:xfrm>
            <a:off x="0" y="0"/>
            <a:ext cx="12192000" cy="7337202"/>
          </a:xfrm>
          <a:prstGeom prst="rect">
            <a:avLst/>
          </a:prstGeom>
          <a:solidFill>
            <a:srgbClr val="57257D">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ight Triangle 5">
            <a:extLst>
              <a:ext uri="{FF2B5EF4-FFF2-40B4-BE49-F238E27FC236}">
                <a16:creationId xmlns:a16="http://schemas.microsoft.com/office/drawing/2014/main" id="{73F6622A-E3E4-4515-8586-CFAFDC5E24D7}"/>
              </a:ext>
            </a:extLst>
          </p:cNvPr>
          <p:cNvSpPr/>
          <p:nvPr/>
        </p:nvSpPr>
        <p:spPr>
          <a:xfrm flipV="1">
            <a:off x="0" y="0"/>
            <a:ext cx="12192000" cy="7105879"/>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ight Triangle 6">
            <a:extLst>
              <a:ext uri="{FF2B5EF4-FFF2-40B4-BE49-F238E27FC236}">
                <a16:creationId xmlns:a16="http://schemas.microsoft.com/office/drawing/2014/main" id="{487AA945-62B8-47AE-9240-28D6536945C6}"/>
              </a:ext>
            </a:extLst>
          </p:cNvPr>
          <p:cNvSpPr/>
          <p:nvPr/>
        </p:nvSpPr>
        <p:spPr>
          <a:xfrm>
            <a:off x="-360948" y="2454442"/>
            <a:ext cx="9986211" cy="5606716"/>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2">
            <a:extLst>
              <a:ext uri="{FF2B5EF4-FFF2-40B4-BE49-F238E27FC236}">
                <a16:creationId xmlns:a16="http://schemas.microsoft.com/office/drawing/2014/main" id="{9F062BB0-4286-4A50-82E9-A9776B266908}"/>
              </a:ext>
            </a:extLst>
          </p:cNvPr>
          <p:cNvSpPr txBox="1">
            <a:spLocks/>
          </p:cNvSpPr>
          <p:nvPr/>
        </p:nvSpPr>
        <p:spPr>
          <a:xfrm>
            <a:off x="2133603" y="3789405"/>
            <a:ext cx="9812637" cy="16969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spc="600" dirty="0">
                <a:solidFill>
                  <a:schemeClr val="bg1"/>
                </a:solidFill>
                <a:latin typeface="Arial" panose="020B0604020202020204" pitchFamily="34" charset="0"/>
              </a:rPr>
              <a:t>ATF MEETING #1</a:t>
            </a:r>
            <a:br>
              <a:rPr lang="en-US" dirty="0">
                <a:solidFill>
                  <a:schemeClr val="bg1"/>
                </a:solidFill>
                <a:latin typeface="Arial" panose="020B0604020202020204" pitchFamily="34" charset="0"/>
              </a:rPr>
            </a:br>
            <a:r>
              <a:rPr lang="en-US" sz="2000" dirty="0">
                <a:solidFill>
                  <a:schemeClr val="bg1"/>
                </a:solidFill>
                <a:latin typeface="Arial" panose="020B0604020202020204" pitchFamily="34" charset="0"/>
              </a:rPr>
              <a:t>PLYMOUTH </a:t>
            </a:r>
            <a:r>
              <a:rPr lang="en-US" sz="2000" spc="300" dirty="0">
                <a:solidFill>
                  <a:schemeClr val="bg1"/>
                </a:solidFill>
                <a:latin typeface="Arial" panose="020B0604020202020204" pitchFamily="34" charset="0"/>
              </a:rPr>
              <a:t>PUBLIC LIBRARY</a:t>
            </a:r>
          </a:p>
          <a:p>
            <a:pPr algn="r"/>
            <a:r>
              <a:rPr lang="en-US" sz="2000" dirty="0">
                <a:solidFill>
                  <a:schemeClr val="bg1"/>
                </a:solidFill>
                <a:latin typeface="Arial" panose="020B0604020202020204" pitchFamily="34" charset="0"/>
              </a:rPr>
              <a:t>PUBLIC PLANNING</a:t>
            </a:r>
            <a:endParaRPr lang="en-US" sz="2700" dirty="0">
              <a:solidFill>
                <a:schemeClr val="bg1"/>
              </a:solidFill>
              <a:latin typeface="Arial" panose="020B0604020202020204" pitchFamily="34" charset="0"/>
            </a:endParaRPr>
          </a:p>
        </p:txBody>
      </p:sp>
      <p:sp>
        <p:nvSpPr>
          <p:cNvPr id="10" name="TextBox 9">
            <a:extLst>
              <a:ext uri="{FF2B5EF4-FFF2-40B4-BE49-F238E27FC236}">
                <a16:creationId xmlns:a16="http://schemas.microsoft.com/office/drawing/2014/main" id="{D3323CF9-971B-486F-967A-5D305E1AEB5D}"/>
              </a:ext>
            </a:extLst>
          </p:cNvPr>
          <p:cNvSpPr txBox="1"/>
          <p:nvPr/>
        </p:nvSpPr>
        <p:spPr>
          <a:xfrm>
            <a:off x="245760" y="526614"/>
            <a:ext cx="4809845" cy="230832"/>
          </a:xfrm>
          <a:prstGeom prst="rect">
            <a:avLst/>
          </a:prstGeom>
          <a:noFill/>
        </p:spPr>
        <p:txBody>
          <a:bodyPr wrap="square" rtlCol="0">
            <a:spAutoFit/>
          </a:bodyPr>
          <a:lstStyle/>
          <a:p>
            <a:pPr algn="ctr"/>
            <a:r>
              <a:rPr lang="en-US" sz="900" spc="300" dirty="0">
                <a:solidFill>
                  <a:schemeClr val="bg1"/>
                </a:solidFill>
                <a:latin typeface="Arial" panose="020B0604020202020204" pitchFamily="34" charset="0"/>
              </a:rPr>
              <a:t>ARCHITECTURE  /  ENGINEERING  /  INTERIORS</a:t>
            </a:r>
          </a:p>
        </p:txBody>
      </p:sp>
      <p:pic>
        <p:nvPicPr>
          <p:cNvPr id="11" name="Picture 10">
            <a:extLst>
              <a:ext uri="{FF2B5EF4-FFF2-40B4-BE49-F238E27FC236}">
                <a16:creationId xmlns:a16="http://schemas.microsoft.com/office/drawing/2014/main" id="{2FFA1E07-361C-4428-91AB-7DAE260ED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60" y="5486400"/>
            <a:ext cx="4473555" cy="1103479"/>
          </a:xfrm>
          <a:prstGeom prst="rect">
            <a:avLst/>
          </a:prstGeom>
        </p:spPr>
      </p:pic>
    </p:spTree>
    <p:extLst>
      <p:ext uri="{BB962C8B-B14F-4D97-AF65-F5344CB8AC3E}">
        <p14:creationId xmlns:p14="http://schemas.microsoft.com/office/powerpoint/2010/main" val="3982339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804CC-2C28-ABF9-B846-02E3F962BCC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BC91469-1846-02A2-3004-B88BE28C3E9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53684" y="-1030941"/>
            <a:ext cx="12345683" cy="7888941"/>
          </a:xfrm>
          <a:prstGeom prst="rect">
            <a:avLst/>
          </a:prstGeom>
        </p:spPr>
      </p:pic>
      <p:pic>
        <p:nvPicPr>
          <p:cNvPr id="35" name="Picture 34">
            <a:extLst>
              <a:ext uri="{FF2B5EF4-FFF2-40B4-BE49-F238E27FC236}">
                <a16:creationId xmlns:a16="http://schemas.microsoft.com/office/drawing/2014/main" id="{E95036F0-C5C3-9C0A-3225-A0609B9B5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113" y="7338762"/>
            <a:ext cx="1866942" cy="460511"/>
          </a:xfrm>
          <a:prstGeom prst="rect">
            <a:avLst/>
          </a:prstGeom>
        </p:spPr>
      </p:pic>
      <p:sp>
        <p:nvSpPr>
          <p:cNvPr id="12" name="TextBox 11">
            <a:extLst>
              <a:ext uri="{FF2B5EF4-FFF2-40B4-BE49-F238E27FC236}">
                <a16:creationId xmlns:a16="http://schemas.microsoft.com/office/drawing/2014/main" id="{A195E964-9E00-1FBD-D020-0C18039FCC84}"/>
              </a:ext>
            </a:extLst>
          </p:cNvPr>
          <p:cNvSpPr txBox="1"/>
          <p:nvPr/>
        </p:nvSpPr>
        <p:spPr>
          <a:xfrm>
            <a:off x="1861251" y="156013"/>
            <a:ext cx="10177066"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CURRENT LIBRARY STATS</a:t>
            </a:r>
          </a:p>
        </p:txBody>
      </p:sp>
      <p:sp>
        <p:nvSpPr>
          <p:cNvPr id="14" name="Rectangle 13">
            <a:extLst>
              <a:ext uri="{FF2B5EF4-FFF2-40B4-BE49-F238E27FC236}">
                <a16:creationId xmlns:a16="http://schemas.microsoft.com/office/drawing/2014/main" id="{820CF833-373E-8C6E-16C1-345143E3DC89}"/>
              </a:ext>
            </a:extLst>
          </p:cNvPr>
          <p:cNvSpPr/>
          <p:nvPr/>
        </p:nvSpPr>
        <p:spPr>
          <a:xfrm>
            <a:off x="143465" y="-150608"/>
            <a:ext cx="1842171" cy="1323439"/>
          </a:xfrm>
          <a:prstGeom prst="rect">
            <a:avLst/>
          </a:prstGeom>
        </p:spPr>
        <p:txBody>
          <a:bodyPr wrap="none">
            <a:spAutoFit/>
          </a:bodyPr>
          <a:lstStyle/>
          <a:p>
            <a:r>
              <a:rPr lang="en-US" sz="8000" b="1" spc="600" dirty="0">
                <a:solidFill>
                  <a:schemeClr val="tx1">
                    <a:lumMod val="20000"/>
                    <a:lumOff val="80000"/>
                  </a:schemeClr>
                </a:solidFill>
                <a:latin typeface="Arial" panose="020B0604020202020204" pitchFamily="34" charset="0"/>
              </a:rPr>
              <a:t>06</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15" name="Rectangle 14">
            <a:extLst>
              <a:ext uri="{FF2B5EF4-FFF2-40B4-BE49-F238E27FC236}">
                <a16:creationId xmlns:a16="http://schemas.microsoft.com/office/drawing/2014/main" id="{DA42B785-56D7-A9D4-A79E-C145F83CD3B6}"/>
              </a:ext>
            </a:extLst>
          </p:cNvPr>
          <p:cNvSpPr/>
          <p:nvPr/>
        </p:nvSpPr>
        <p:spPr>
          <a:xfrm>
            <a:off x="1454808" y="-118003"/>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17" name="Rectangle 16">
            <a:extLst>
              <a:ext uri="{FF2B5EF4-FFF2-40B4-BE49-F238E27FC236}">
                <a16:creationId xmlns:a16="http://schemas.microsoft.com/office/drawing/2014/main" id="{EFE46456-E913-F911-1CE6-5EF91840FCE6}"/>
              </a:ext>
            </a:extLst>
          </p:cNvPr>
          <p:cNvSpPr/>
          <p:nvPr/>
        </p:nvSpPr>
        <p:spPr>
          <a:xfrm>
            <a:off x="298653" y="1238920"/>
            <a:ext cx="10692260" cy="4770345"/>
          </a:xfrm>
          <a:prstGeom prst="rect">
            <a:avLst/>
          </a:prstGeom>
        </p:spPr>
        <p:txBody>
          <a:bodyPr wrap="square">
            <a:spAutoFit/>
          </a:bodyPr>
          <a:lstStyle/>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Registered Users: </a:t>
            </a:r>
            <a:r>
              <a:rPr lang="en-US"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3,600 </a:t>
            </a: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(City Residents) and 2,510 (Non-Resident)</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Circulation: 98,787</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Library Visits: 54,980</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Programming: 252 programs</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Programming attendance: 4,285</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 Public Computers: 13</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Computer Uses: 3,202</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Website Visits: 13,070</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Wireless Visits: 15,052</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Materials Owned: 229,392 (books, audio, DVD, magazines/newspaper, kits, etc.) </a:t>
            </a:r>
          </a:p>
          <a:p>
            <a:pPr marL="0" marR="0">
              <a:lnSpc>
                <a:spcPct val="107000"/>
              </a:lnSpc>
              <a:spcBef>
                <a:spcPts val="0"/>
              </a:spcBef>
              <a:spcAft>
                <a:spcPts val="800"/>
              </a:spcAft>
            </a:pPr>
            <a:r>
              <a:rPr lang="en-US"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Plymouth Library Room Uses: </a:t>
            </a: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345 (approx.)</a:t>
            </a:r>
          </a:p>
          <a:p>
            <a:pPr marL="0" marR="0">
              <a:lnSpc>
                <a:spcPct val="107000"/>
              </a:lnSpc>
              <a:spcBef>
                <a:spcPts val="0"/>
              </a:spcBef>
              <a:spcAft>
                <a:spcPts val="800"/>
              </a:spcAft>
            </a:pPr>
            <a:r>
              <a:rPr lang="en-US" sz="18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Public Seating Space: </a:t>
            </a:r>
            <a:r>
              <a:rPr lang="en-US" dirty="0">
                <a:solidFill>
                  <a:schemeClr val="bg1">
                    <a:lumMod val="95000"/>
                  </a:schemeClr>
                </a:solidFill>
                <a:latin typeface="Calibri" panose="020F0502020204030204" pitchFamily="34" charset="0"/>
                <a:ea typeface="Calibri" panose="020F0502020204030204" pitchFamily="34" charset="0"/>
                <a:cs typeface="Times New Roman" panose="02020603050405020304" pitchFamily="18" charset="0"/>
              </a:rPr>
              <a:t>58</a:t>
            </a:r>
            <a:endParaRPr lang="en-US" sz="1600" dirty="0">
              <a:solidFill>
                <a:srgbClr val="696C71"/>
              </a:solidFill>
              <a:latin typeface="Apex Sans Book" panose="02010600040501010103" pitchFamily="2" charset="0"/>
            </a:endParaRPr>
          </a:p>
        </p:txBody>
      </p:sp>
      <p:pic>
        <p:nvPicPr>
          <p:cNvPr id="2" name="Picture 2">
            <a:extLst>
              <a:ext uri="{FF2B5EF4-FFF2-40B4-BE49-F238E27FC236}">
                <a16:creationId xmlns:a16="http://schemas.microsoft.com/office/drawing/2014/main" id="{9A801587-FCFF-79DB-9649-EA39FC739C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9" r="6152"/>
          <a:stretch/>
        </p:blipFill>
        <p:spPr bwMode="auto">
          <a:xfrm>
            <a:off x="6590921" y="1113924"/>
            <a:ext cx="5603240" cy="367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6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E091D-40FE-40C3-B6AA-65797EDF2E03}"/>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4" name="Right Triangle 23">
            <a:extLst>
              <a:ext uri="{FF2B5EF4-FFF2-40B4-BE49-F238E27FC236}">
                <a16:creationId xmlns:a16="http://schemas.microsoft.com/office/drawing/2014/main" id="{D9273385-069D-4363-8B12-121D8D151DB1}"/>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9E1FC887-6840-4B80-B099-B4C4EE42D002}"/>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07</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E51E5374-53B2-471F-BFE1-A057F20B15B1}"/>
              </a:ext>
            </a:extLst>
          </p:cNvPr>
          <p:cNvSpPr txBox="1"/>
          <p:nvPr/>
        </p:nvSpPr>
        <p:spPr>
          <a:xfrm>
            <a:off x="1891367"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SPACE NEEDS PROGRAM - </a:t>
            </a:r>
            <a:r>
              <a:rPr lang="en-US" sz="2800" b="1" spc="600" dirty="0">
                <a:solidFill>
                  <a:schemeClr val="bg1"/>
                </a:solidFill>
                <a:latin typeface="Arial" panose="020B0604020202020204" pitchFamily="34" charset="0"/>
              </a:rPr>
              <a:t>DRAFT</a:t>
            </a:r>
          </a:p>
        </p:txBody>
      </p:sp>
      <p:pic>
        <p:nvPicPr>
          <p:cNvPr id="4" name="Picture 3">
            <a:extLst>
              <a:ext uri="{FF2B5EF4-FFF2-40B4-BE49-F238E27FC236}">
                <a16:creationId xmlns:a16="http://schemas.microsoft.com/office/drawing/2014/main" id="{CD40AFDD-4553-2BAC-2FF4-D7C3DB169DBC}"/>
              </a:ext>
            </a:extLst>
          </p:cNvPr>
          <p:cNvPicPr>
            <a:picLocks noChangeAspect="1"/>
          </p:cNvPicPr>
          <p:nvPr/>
        </p:nvPicPr>
        <p:blipFill>
          <a:blip r:embed="rId3"/>
          <a:stretch>
            <a:fillRect/>
          </a:stretch>
        </p:blipFill>
        <p:spPr>
          <a:xfrm>
            <a:off x="300324" y="1392179"/>
            <a:ext cx="5389036" cy="5416497"/>
          </a:xfrm>
          <a:prstGeom prst="rect">
            <a:avLst/>
          </a:prstGeom>
        </p:spPr>
      </p:pic>
    </p:spTree>
    <p:extLst>
      <p:ext uri="{BB962C8B-B14F-4D97-AF65-F5344CB8AC3E}">
        <p14:creationId xmlns:p14="http://schemas.microsoft.com/office/powerpoint/2010/main" val="34112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E091D-40FE-40C3-B6AA-65797EDF2E03}"/>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4" name="Right Triangle 23">
            <a:extLst>
              <a:ext uri="{FF2B5EF4-FFF2-40B4-BE49-F238E27FC236}">
                <a16:creationId xmlns:a16="http://schemas.microsoft.com/office/drawing/2014/main" id="{D9273385-069D-4363-8B12-121D8D151DB1}"/>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9E1FC887-6840-4B80-B099-B4C4EE42D002}"/>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07</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E51E5374-53B2-471F-BFE1-A057F20B15B1}"/>
              </a:ext>
            </a:extLst>
          </p:cNvPr>
          <p:cNvSpPr txBox="1"/>
          <p:nvPr/>
        </p:nvSpPr>
        <p:spPr>
          <a:xfrm>
            <a:off x="1891367"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SPACE NEEDS PROGRAM - </a:t>
            </a:r>
            <a:r>
              <a:rPr lang="en-US" sz="2800" b="1" spc="600" dirty="0">
                <a:solidFill>
                  <a:schemeClr val="bg1"/>
                </a:solidFill>
                <a:latin typeface="Arial" panose="020B0604020202020204" pitchFamily="34" charset="0"/>
              </a:rPr>
              <a:t>DRAFT</a:t>
            </a:r>
          </a:p>
        </p:txBody>
      </p:sp>
      <p:pic>
        <p:nvPicPr>
          <p:cNvPr id="18" name="Picture 17">
            <a:extLst>
              <a:ext uri="{FF2B5EF4-FFF2-40B4-BE49-F238E27FC236}">
                <a16:creationId xmlns:a16="http://schemas.microsoft.com/office/drawing/2014/main" id="{DBF2BECF-BD49-B8C5-43B4-1013ADF34B2C}"/>
              </a:ext>
            </a:extLst>
          </p:cNvPr>
          <p:cNvPicPr>
            <a:picLocks noChangeAspect="1"/>
          </p:cNvPicPr>
          <p:nvPr/>
        </p:nvPicPr>
        <p:blipFill>
          <a:blip r:embed="rId3"/>
          <a:stretch>
            <a:fillRect/>
          </a:stretch>
        </p:blipFill>
        <p:spPr>
          <a:xfrm>
            <a:off x="300321" y="2536491"/>
            <a:ext cx="5374483" cy="4183195"/>
          </a:xfrm>
          <a:prstGeom prst="rect">
            <a:avLst/>
          </a:prstGeom>
        </p:spPr>
      </p:pic>
      <p:pic>
        <p:nvPicPr>
          <p:cNvPr id="3" name="Picture 2">
            <a:extLst>
              <a:ext uri="{FF2B5EF4-FFF2-40B4-BE49-F238E27FC236}">
                <a16:creationId xmlns:a16="http://schemas.microsoft.com/office/drawing/2014/main" id="{7480581B-CB68-F6BA-5E25-7E722019DE95}"/>
              </a:ext>
            </a:extLst>
          </p:cNvPr>
          <p:cNvPicPr>
            <a:picLocks noChangeAspect="1"/>
          </p:cNvPicPr>
          <p:nvPr/>
        </p:nvPicPr>
        <p:blipFill>
          <a:blip r:embed="rId4"/>
          <a:stretch>
            <a:fillRect/>
          </a:stretch>
        </p:blipFill>
        <p:spPr>
          <a:xfrm>
            <a:off x="300322" y="1386809"/>
            <a:ext cx="5389037" cy="1165567"/>
          </a:xfrm>
          <a:prstGeom prst="rect">
            <a:avLst/>
          </a:prstGeom>
        </p:spPr>
      </p:pic>
    </p:spTree>
    <p:extLst>
      <p:ext uri="{BB962C8B-B14F-4D97-AF65-F5344CB8AC3E}">
        <p14:creationId xmlns:p14="http://schemas.microsoft.com/office/powerpoint/2010/main" val="259040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44FBB4-BE60-C244-E9FE-4CB6A5AB24DA}"/>
              </a:ext>
            </a:extLst>
          </p:cNvPr>
          <p:cNvPicPr>
            <a:picLocks noChangeAspect="1"/>
          </p:cNvPicPr>
          <p:nvPr/>
        </p:nvPicPr>
        <p:blipFill>
          <a:blip r:embed="rId2"/>
          <a:stretch>
            <a:fillRect/>
          </a:stretch>
        </p:blipFill>
        <p:spPr>
          <a:xfrm>
            <a:off x="300322" y="2535714"/>
            <a:ext cx="5389037" cy="3622364"/>
          </a:xfrm>
          <a:prstGeom prst="rect">
            <a:avLst/>
          </a:prstGeom>
        </p:spPr>
      </p:pic>
      <p:pic>
        <p:nvPicPr>
          <p:cNvPr id="11" name="Picture 10">
            <a:extLst>
              <a:ext uri="{FF2B5EF4-FFF2-40B4-BE49-F238E27FC236}">
                <a16:creationId xmlns:a16="http://schemas.microsoft.com/office/drawing/2014/main" id="{0D9E091D-40FE-40C3-B6AA-65797EDF2E03}"/>
              </a:ext>
            </a:extLst>
          </p:cNvPr>
          <p:cNvPicPr>
            <a:picLocks noChangeAspect="1"/>
          </p:cNvPicPr>
          <p:nvPr/>
        </p:nvPicPr>
        <p:blipFill rotWithShape="1">
          <a:blip r:embed="rId3">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4" name="Right Triangle 23">
            <a:extLst>
              <a:ext uri="{FF2B5EF4-FFF2-40B4-BE49-F238E27FC236}">
                <a16:creationId xmlns:a16="http://schemas.microsoft.com/office/drawing/2014/main" id="{D9273385-069D-4363-8B12-121D8D151DB1}"/>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9E1FC887-6840-4B80-B099-B4C4EE42D002}"/>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07</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4" name="TextBox 3">
            <a:extLst>
              <a:ext uri="{FF2B5EF4-FFF2-40B4-BE49-F238E27FC236}">
                <a16:creationId xmlns:a16="http://schemas.microsoft.com/office/drawing/2014/main" id="{6AC0D090-F416-02F7-012A-ED5859C3E44E}"/>
              </a:ext>
            </a:extLst>
          </p:cNvPr>
          <p:cNvSpPr txBox="1"/>
          <p:nvPr/>
        </p:nvSpPr>
        <p:spPr>
          <a:xfrm>
            <a:off x="1891367"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SPACE NEEDS PROGRAM - </a:t>
            </a:r>
            <a:r>
              <a:rPr lang="en-US" sz="2800" b="1" spc="600" dirty="0">
                <a:solidFill>
                  <a:schemeClr val="bg1"/>
                </a:solidFill>
                <a:latin typeface="Arial" panose="020B0604020202020204" pitchFamily="34" charset="0"/>
              </a:rPr>
              <a:t>DRAFT</a:t>
            </a:r>
          </a:p>
        </p:txBody>
      </p:sp>
      <p:pic>
        <p:nvPicPr>
          <p:cNvPr id="14" name="Picture 13">
            <a:extLst>
              <a:ext uri="{FF2B5EF4-FFF2-40B4-BE49-F238E27FC236}">
                <a16:creationId xmlns:a16="http://schemas.microsoft.com/office/drawing/2014/main" id="{1F83EA3D-5BDD-D0D9-26E0-5B54A9507E25}"/>
              </a:ext>
            </a:extLst>
          </p:cNvPr>
          <p:cNvPicPr>
            <a:picLocks noChangeAspect="1"/>
          </p:cNvPicPr>
          <p:nvPr/>
        </p:nvPicPr>
        <p:blipFill>
          <a:blip r:embed="rId4"/>
          <a:stretch>
            <a:fillRect/>
          </a:stretch>
        </p:blipFill>
        <p:spPr>
          <a:xfrm>
            <a:off x="300322" y="1386809"/>
            <a:ext cx="5389037" cy="1165567"/>
          </a:xfrm>
          <a:prstGeom prst="rect">
            <a:avLst/>
          </a:prstGeom>
        </p:spPr>
      </p:pic>
    </p:spTree>
    <p:extLst>
      <p:ext uri="{BB962C8B-B14F-4D97-AF65-F5344CB8AC3E}">
        <p14:creationId xmlns:p14="http://schemas.microsoft.com/office/powerpoint/2010/main" val="317999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E091D-40FE-40C3-B6AA-65797EDF2E03}"/>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4" name="Right Triangle 23">
            <a:extLst>
              <a:ext uri="{FF2B5EF4-FFF2-40B4-BE49-F238E27FC236}">
                <a16:creationId xmlns:a16="http://schemas.microsoft.com/office/drawing/2014/main" id="{D9273385-069D-4363-8B12-121D8D151DB1}"/>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Rectangle 1">
            <a:extLst>
              <a:ext uri="{FF2B5EF4-FFF2-40B4-BE49-F238E27FC236}">
                <a16:creationId xmlns:a16="http://schemas.microsoft.com/office/drawing/2014/main" id="{9E1FC887-6840-4B80-B099-B4C4EE42D002}"/>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07</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4" name="TextBox 3">
            <a:extLst>
              <a:ext uri="{FF2B5EF4-FFF2-40B4-BE49-F238E27FC236}">
                <a16:creationId xmlns:a16="http://schemas.microsoft.com/office/drawing/2014/main" id="{6AC0D090-F416-02F7-012A-ED5859C3E44E}"/>
              </a:ext>
            </a:extLst>
          </p:cNvPr>
          <p:cNvSpPr txBox="1"/>
          <p:nvPr/>
        </p:nvSpPr>
        <p:spPr>
          <a:xfrm>
            <a:off x="1891367"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SPACE NEEDS PROGRAM - </a:t>
            </a:r>
            <a:r>
              <a:rPr lang="en-US" sz="2800" b="1" spc="600" dirty="0">
                <a:solidFill>
                  <a:schemeClr val="bg1"/>
                </a:solidFill>
                <a:latin typeface="Arial" panose="020B0604020202020204" pitchFamily="34" charset="0"/>
              </a:rPr>
              <a:t>DRAFT</a:t>
            </a:r>
          </a:p>
        </p:txBody>
      </p:sp>
      <p:pic>
        <p:nvPicPr>
          <p:cNvPr id="7" name="Picture 6">
            <a:extLst>
              <a:ext uri="{FF2B5EF4-FFF2-40B4-BE49-F238E27FC236}">
                <a16:creationId xmlns:a16="http://schemas.microsoft.com/office/drawing/2014/main" id="{EBBE497C-3148-5254-CE8B-B946CAD5C84A}"/>
              </a:ext>
            </a:extLst>
          </p:cNvPr>
          <p:cNvPicPr>
            <a:picLocks noChangeAspect="1"/>
          </p:cNvPicPr>
          <p:nvPr/>
        </p:nvPicPr>
        <p:blipFill rotWithShape="1">
          <a:blip r:embed="rId3"/>
          <a:srcRect b="50818"/>
          <a:stretch/>
        </p:blipFill>
        <p:spPr>
          <a:xfrm>
            <a:off x="203578" y="1860006"/>
            <a:ext cx="5814416" cy="4179494"/>
          </a:xfrm>
          <a:prstGeom prst="rect">
            <a:avLst/>
          </a:prstGeom>
        </p:spPr>
      </p:pic>
      <p:pic>
        <p:nvPicPr>
          <p:cNvPr id="8" name="Picture 7">
            <a:extLst>
              <a:ext uri="{FF2B5EF4-FFF2-40B4-BE49-F238E27FC236}">
                <a16:creationId xmlns:a16="http://schemas.microsoft.com/office/drawing/2014/main" id="{593C31D0-0CFA-0F9E-5E99-5F36A6683736}"/>
              </a:ext>
            </a:extLst>
          </p:cNvPr>
          <p:cNvPicPr>
            <a:picLocks noChangeAspect="1"/>
          </p:cNvPicPr>
          <p:nvPr/>
        </p:nvPicPr>
        <p:blipFill rotWithShape="1">
          <a:blip r:embed="rId3"/>
          <a:srcRect t="54609"/>
          <a:stretch/>
        </p:blipFill>
        <p:spPr>
          <a:xfrm>
            <a:off x="6172200" y="2144048"/>
            <a:ext cx="5814416" cy="3857351"/>
          </a:xfrm>
          <a:prstGeom prst="rect">
            <a:avLst/>
          </a:prstGeom>
        </p:spPr>
      </p:pic>
    </p:spTree>
    <p:extLst>
      <p:ext uri="{BB962C8B-B14F-4D97-AF65-F5344CB8AC3E}">
        <p14:creationId xmlns:p14="http://schemas.microsoft.com/office/powerpoint/2010/main" val="385614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4EF17D-4273-4E30-9DAD-E1C3901CDCD9}"/>
              </a:ext>
            </a:extLst>
          </p:cNvPr>
          <p:cNvSpPr>
            <a:spLocks noGrp="1"/>
          </p:cNvSpPr>
          <p:nvPr>
            <p:ph sz="half" idx="1"/>
          </p:nvPr>
        </p:nvSpPr>
        <p:spPr>
          <a:xfrm>
            <a:off x="2214485" y="3430390"/>
            <a:ext cx="2700944" cy="659993"/>
          </a:xfrm>
          <a:noFill/>
        </p:spPr>
        <p:txBody>
          <a:bodyPr vert="horz" lIns="91440" tIns="45720" rIns="91440" bIns="45720" rtlCol="0">
            <a:normAutofit/>
          </a:bodyPr>
          <a:lstStyle/>
          <a:p>
            <a:pPr marL="0" indent="0" algn="ctr">
              <a:buNone/>
            </a:pPr>
            <a:r>
              <a:rPr lang="en-US" sz="4000" b="1" dirty="0">
                <a:solidFill>
                  <a:srgbClr val="080808"/>
                </a:solidFill>
                <a:latin typeface="+mn-lt"/>
              </a:rPr>
              <a:t>Questions?</a:t>
            </a:r>
          </a:p>
        </p:txBody>
      </p:sp>
      <p:sp>
        <p:nvSpPr>
          <p:cNvPr id="20" name="Content Placeholder 3">
            <a:extLst>
              <a:ext uri="{FF2B5EF4-FFF2-40B4-BE49-F238E27FC236}">
                <a16:creationId xmlns:a16="http://schemas.microsoft.com/office/drawing/2014/main" id="{6F771E54-D58F-4395-8CDC-9CD4FB703774}"/>
              </a:ext>
            </a:extLst>
          </p:cNvPr>
          <p:cNvSpPr txBox="1">
            <a:spLocks/>
          </p:cNvSpPr>
          <p:nvPr/>
        </p:nvSpPr>
        <p:spPr>
          <a:xfrm>
            <a:off x="6234163" y="-129838"/>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t>?</a:t>
            </a:r>
          </a:p>
        </p:txBody>
      </p:sp>
      <p:sp>
        <p:nvSpPr>
          <p:cNvPr id="22" name="Content Placeholder 3">
            <a:extLst>
              <a:ext uri="{FF2B5EF4-FFF2-40B4-BE49-F238E27FC236}">
                <a16:creationId xmlns:a16="http://schemas.microsoft.com/office/drawing/2014/main" id="{6B08E62D-11F6-483C-9286-CA4D43546779}"/>
              </a:ext>
            </a:extLst>
          </p:cNvPr>
          <p:cNvSpPr txBox="1">
            <a:spLocks/>
          </p:cNvSpPr>
          <p:nvPr/>
        </p:nvSpPr>
        <p:spPr>
          <a:xfrm>
            <a:off x="75550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tx2"/>
                </a:solidFill>
              </a:rPr>
              <a:t>?</a:t>
            </a:r>
          </a:p>
        </p:txBody>
      </p:sp>
      <p:sp>
        <p:nvSpPr>
          <p:cNvPr id="23" name="Content Placeholder 3">
            <a:extLst>
              <a:ext uri="{FF2B5EF4-FFF2-40B4-BE49-F238E27FC236}">
                <a16:creationId xmlns:a16="http://schemas.microsoft.com/office/drawing/2014/main" id="{71398111-A4DF-4875-A3DA-924AA7AEA2AB}"/>
              </a:ext>
            </a:extLst>
          </p:cNvPr>
          <p:cNvSpPr txBox="1">
            <a:spLocks/>
          </p:cNvSpPr>
          <p:nvPr/>
        </p:nvSpPr>
        <p:spPr>
          <a:xfrm>
            <a:off x="49642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solidFill>
              </a:rPr>
              <a:t>?</a:t>
            </a:r>
          </a:p>
        </p:txBody>
      </p:sp>
      <p:sp>
        <p:nvSpPr>
          <p:cNvPr id="24" name="Content Placeholder 3">
            <a:extLst>
              <a:ext uri="{FF2B5EF4-FFF2-40B4-BE49-F238E27FC236}">
                <a16:creationId xmlns:a16="http://schemas.microsoft.com/office/drawing/2014/main" id="{4DFD61AB-6252-48A9-A8D6-9CDB9958D86A}"/>
              </a:ext>
            </a:extLst>
          </p:cNvPr>
          <p:cNvSpPr txBox="1">
            <a:spLocks/>
          </p:cNvSpPr>
          <p:nvPr/>
        </p:nvSpPr>
        <p:spPr>
          <a:xfrm>
            <a:off x="6285225" y="2009769"/>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lumMod val="60000"/>
                    <a:lumOff val="40000"/>
                  </a:schemeClr>
                </a:solidFill>
              </a:rPr>
              <a:t>?</a:t>
            </a:r>
          </a:p>
        </p:txBody>
      </p:sp>
      <p:pic>
        <p:nvPicPr>
          <p:cNvPr id="25" name="Picture 24">
            <a:extLst>
              <a:ext uri="{FF2B5EF4-FFF2-40B4-BE49-F238E27FC236}">
                <a16:creationId xmlns:a16="http://schemas.microsoft.com/office/drawing/2014/main" id="{AF00349D-E69B-4DA7-B3BE-2888DEEDF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3430" y="5895719"/>
            <a:ext cx="3524928" cy="869481"/>
          </a:xfrm>
          <a:prstGeom prst="rect">
            <a:avLst/>
          </a:prstGeom>
        </p:spPr>
      </p:pic>
    </p:spTree>
    <p:extLst>
      <p:ext uri="{BB962C8B-B14F-4D97-AF65-F5344CB8AC3E}">
        <p14:creationId xmlns:p14="http://schemas.microsoft.com/office/powerpoint/2010/main" val="50586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3">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22562F7D-6DF6-472E-A4C2-ECE5B15A7C88}"/>
              </a:ext>
            </a:extLst>
          </p:cNvPr>
          <p:cNvSpPr>
            <a:spLocks noGrp="1"/>
          </p:cNvSpPr>
          <p:nvPr>
            <p:ph sz="half" idx="1"/>
          </p:nvPr>
        </p:nvSpPr>
        <p:spPr/>
        <p:txBody>
          <a:bodyPr>
            <a:normAutofit/>
          </a:bodyPr>
          <a:lstStyle/>
          <a:p>
            <a:pPr marL="0" indent="0">
              <a:lnSpc>
                <a:spcPts val="2100"/>
              </a:lnSpc>
              <a:spcBef>
                <a:spcPts val="0"/>
              </a:spcBef>
              <a:buNone/>
            </a:pPr>
            <a:endParaRPr lang="en-US" sz="3500" dirty="0"/>
          </a:p>
          <a:p>
            <a:endParaRPr lang="en-US" dirty="0"/>
          </a:p>
        </p:txBody>
      </p:sp>
      <p:sp>
        <p:nvSpPr>
          <p:cNvPr id="7" name="TextBox 6">
            <a:extLst>
              <a:ext uri="{FF2B5EF4-FFF2-40B4-BE49-F238E27FC236}">
                <a16:creationId xmlns:a16="http://schemas.microsoft.com/office/drawing/2014/main" id="{65829DE2-8A6F-49CA-8B34-DA72E9C68245}"/>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600" normalizeH="0" baseline="0" noProof="0" dirty="0">
                <a:ln>
                  <a:noFill/>
                </a:ln>
                <a:solidFill>
                  <a:srgbClr val="E7E6E6"/>
                </a:solidFill>
                <a:effectLst/>
                <a:uLnTx/>
                <a:uFillTx/>
                <a:latin typeface="Arial" panose="020B0604020202020204" pitchFamily="34" charset="0"/>
                <a:ea typeface="+mn-ea"/>
                <a:cs typeface="+mn-cs"/>
              </a:rPr>
              <a:t>08</a:t>
            </a:r>
            <a:r>
              <a:rPr kumimoji="0" lang="en-US" sz="8000" b="1" i="0" u="none" strike="noStrike" kern="1200" cap="none" spc="600" normalizeH="0" baseline="0" noProof="0" dirty="0">
                <a:ln>
                  <a:noFill/>
                </a:ln>
                <a:solidFill>
                  <a:srgbClr val="7E6F99"/>
                </a:solidFill>
                <a:effectLst/>
                <a:uLnTx/>
                <a:uFillTx/>
                <a:latin typeface="Arial" panose="020B0604020202020204" pitchFamily="34" charset="0"/>
                <a:ea typeface="+mn-ea"/>
                <a:cs typeface="+mn-cs"/>
              </a:rPr>
              <a:t> </a:t>
            </a:r>
            <a:endParaRPr kumimoji="0" lang="en-US" sz="80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6929A02A-AC48-43F5-AB71-1F08B2867789}"/>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26" name="Picture 25">
            <a:extLst>
              <a:ext uri="{FF2B5EF4-FFF2-40B4-BE49-F238E27FC236}">
                <a16:creationId xmlns:a16="http://schemas.microsoft.com/office/drawing/2014/main" id="{7BEC3B00-B7AE-7981-B5D2-1D63D2B95195}"/>
              </a:ext>
            </a:extLst>
          </p:cNvPr>
          <p:cNvPicPr>
            <a:picLocks noChangeAspect="1"/>
          </p:cNvPicPr>
          <p:nvPr/>
        </p:nvPicPr>
        <p:blipFill>
          <a:blip r:embed="rId4"/>
          <a:stretch>
            <a:fillRect/>
          </a:stretch>
        </p:blipFill>
        <p:spPr>
          <a:xfrm>
            <a:off x="0" y="1408245"/>
            <a:ext cx="10848975" cy="5337113"/>
          </a:xfrm>
          <a:prstGeom prst="rect">
            <a:avLst/>
          </a:prstGeom>
        </p:spPr>
      </p:pic>
    </p:spTree>
    <p:extLst>
      <p:ext uri="{BB962C8B-B14F-4D97-AF65-F5344CB8AC3E}">
        <p14:creationId xmlns:p14="http://schemas.microsoft.com/office/powerpoint/2010/main" val="411099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32C486A-B030-0197-8DA8-BB0D50897271}"/>
              </a:ext>
            </a:extLst>
          </p:cNvPr>
          <p:cNvPicPr>
            <a:picLocks noChangeAspect="1"/>
          </p:cNvPicPr>
          <p:nvPr/>
        </p:nvPicPr>
        <p:blipFill>
          <a:blip r:embed="rId3"/>
          <a:stretch>
            <a:fillRect/>
          </a:stretch>
        </p:blipFill>
        <p:spPr>
          <a:xfrm>
            <a:off x="0" y="3202564"/>
            <a:ext cx="10868025" cy="3336364"/>
          </a:xfrm>
          <a:prstGeom prst="rect">
            <a:avLst/>
          </a:prstGeom>
        </p:spPr>
      </p:pic>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4">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600" normalizeH="0" baseline="0" noProof="0" dirty="0">
                <a:ln>
                  <a:noFill/>
                </a:ln>
                <a:solidFill>
                  <a:srgbClr val="E7E6E6"/>
                </a:solidFill>
                <a:effectLst/>
                <a:uLnTx/>
                <a:uFillTx/>
                <a:latin typeface="Arial" panose="020B0604020202020204" pitchFamily="34" charset="0"/>
                <a:ea typeface="+mn-ea"/>
                <a:cs typeface="+mn-cs"/>
              </a:rPr>
              <a:t>08</a:t>
            </a:r>
            <a:r>
              <a:rPr kumimoji="0" lang="en-US" sz="8000" b="1" i="0" u="none" strike="noStrike" kern="1200" cap="none" spc="600" normalizeH="0" baseline="0" noProof="0" dirty="0">
                <a:ln>
                  <a:noFill/>
                </a:ln>
                <a:solidFill>
                  <a:srgbClr val="7E6F99"/>
                </a:solidFill>
                <a:effectLst/>
                <a:uLnTx/>
                <a:uFillTx/>
                <a:latin typeface="Arial" panose="020B0604020202020204" pitchFamily="34" charset="0"/>
                <a:ea typeface="+mn-ea"/>
                <a:cs typeface="+mn-cs"/>
              </a:rPr>
              <a:t> </a:t>
            </a:r>
            <a:endParaRPr kumimoji="0" lang="en-US" sz="80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9A8AADB2-619B-77B3-40E7-39BC939016E1}"/>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3" name="Rectangle 2">
            <a:extLst>
              <a:ext uri="{FF2B5EF4-FFF2-40B4-BE49-F238E27FC236}">
                <a16:creationId xmlns:a16="http://schemas.microsoft.com/office/drawing/2014/main" id="{8D7ACBDD-477E-CE27-A251-692695D0A4DB}"/>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460C719-EC01-EE82-48F9-8EAF08BD24D5}"/>
              </a:ext>
            </a:extLst>
          </p:cNvPr>
          <p:cNvPicPr>
            <a:picLocks noChangeAspect="1"/>
          </p:cNvPicPr>
          <p:nvPr/>
        </p:nvPicPr>
        <p:blipFill>
          <a:blip r:embed="rId5"/>
          <a:stretch>
            <a:fillRect/>
          </a:stretch>
        </p:blipFill>
        <p:spPr>
          <a:xfrm>
            <a:off x="1" y="1421840"/>
            <a:ext cx="10868024" cy="1795956"/>
          </a:xfrm>
          <a:prstGeom prst="rect">
            <a:avLst/>
          </a:prstGeom>
        </p:spPr>
      </p:pic>
    </p:spTree>
    <p:extLst>
      <p:ext uri="{BB962C8B-B14F-4D97-AF65-F5344CB8AC3E}">
        <p14:creationId xmlns:p14="http://schemas.microsoft.com/office/powerpoint/2010/main" val="97592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3">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22562F7D-6DF6-472E-A4C2-ECE5B15A7C88}"/>
              </a:ext>
            </a:extLst>
          </p:cNvPr>
          <p:cNvSpPr>
            <a:spLocks noGrp="1"/>
          </p:cNvSpPr>
          <p:nvPr>
            <p:ph sz="half" idx="1"/>
          </p:nvPr>
        </p:nvSpPr>
        <p:spPr/>
        <p:txBody>
          <a:bodyPr>
            <a:normAutofit/>
          </a:bodyPr>
          <a:lstStyle/>
          <a:p>
            <a:pPr marL="0" indent="0">
              <a:lnSpc>
                <a:spcPts val="2100"/>
              </a:lnSpc>
              <a:spcBef>
                <a:spcPts val="0"/>
              </a:spcBef>
              <a:buNone/>
            </a:pPr>
            <a:endParaRPr lang="en-US" sz="3500" dirty="0"/>
          </a:p>
          <a:p>
            <a:endParaRPr lang="en-US" dirty="0"/>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600" normalizeH="0" baseline="0" noProof="0" dirty="0">
                <a:ln>
                  <a:noFill/>
                </a:ln>
                <a:solidFill>
                  <a:srgbClr val="E7E6E6"/>
                </a:solidFill>
                <a:effectLst/>
                <a:uLnTx/>
                <a:uFillTx/>
                <a:latin typeface="Arial" panose="020B0604020202020204" pitchFamily="34" charset="0"/>
                <a:ea typeface="+mn-ea"/>
                <a:cs typeface="+mn-cs"/>
              </a:rPr>
              <a:t>08</a:t>
            </a:r>
            <a:r>
              <a:rPr kumimoji="0" lang="en-US" sz="8000" b="1" i="0" u="none" strike="noStrike" kern="1200" cap="none" spc="600" normalizeH="0" baseline="0" noProof="0" dirty="0">
                <a:ln>
                  <a:noFill/>
                </a:ln>
                <a:solidFill>
                  <a:srgbClr val="7E6F99"/>
                </a:solidFill>
                <a:effectLst/>
                <a:uLnTx/>
                <a:uFillTx/>
                <a:latin typeface="Arial" panose="020B0604020202020204" pitchFamily="34" charset="0"/>
                <a:ea typeface="+mn-ea"/>
                <a:cs typeface="+mn-cs"/>
              </a:rPr>
              <a:t> </a:t>
            </a:r>
            <a:endParaRPr kumimoji="0" lang="en-US" sz="80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id="{D28F05E3-528D-1356-7DC1-76DD1300E395}"/>
              </a:ext>
            </a:extLst>
          </p:cNvPr>
          <p:cNvPicPr>
            <a:picLocks noChangeAspect="1"/>
          </p:cNvPicPr>
          <p:nvPr/>
        </p:nvPicPr>
        <p:blipFill>
          <a:blip r:embed="rId4"/>
          <a:stretch>
            <a:fillRect/>
          </a:stretch>
        </p:blipFill>
        <p:spPr>
          <a:xfrm>
            <a:off x="0" y="3201386"/>
            <a:ext cx="10884692" cy="3579010"/>
          </a:xfrm>
          <a:prstGeom prst="rect">
            <a:avLst/>
          </a:prstGeom>
        </p:spPr>
      </p:pic>
      <p:sp>
        <p:nvSpPr>
          <p:cNvPr id="2" name="TextBox 1">
            <a:extLst>
              <a:ext uri="{FF2B5EF4-FFF2-40B4-BE49-F238E27FC236}">
                <a16:creationId xmlns:a16="http://schemas.microsoft.com/office/drawing/2014/main" id="{87FEB254-21D2-5D2B-3CAC-C3452E35FFDC}"/>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4" name="Rectangle 3">
            <a:extLst>
              <a:ext uri="{FF2B5EF4-FFF2-40B4-BE49-F238E27FC236}">
                <a16:creationId xmlns:a16="http://schemas.microsoft.com/office/drawing/2014/main" id="{B63BE24F-FBF2-C94E-B80D-16005E3C0D59}"/>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D0916C40-E2C8-767B-080D-D6A130B49690}"/>
              </a:ext>
            </a:extLst>
          </p:cNvPr>
          <p:cNvPicPr>
            <a:picLocks noChangeAspect="1"/>
          </p:cNvPicPr>
          <p:nvPr/>
        </p:nvPicPr>
        <p:blipFill>
          <a:blip r:embed="rId5"/>
          <a:stretch>
            <a:fillRect/>
          </a:stretch>
        </p:blipFill>
        <p:spPr>
          <a:xfrm>
            <a:off x="1" y="1421840"/>
            <a:ext cx="10868024" cy="1795956"/>
          </a:xfrm>
          <a:prstGeom prst="rect">
            <a:avLst/>
          </a:prstGeom>
        </p:spPr>
      </p:pic>
    </p:spTree>
    <p:extLst>
      <p:ext uri="{BB962C8B-B14F-4D97-AF65-F5344CB8AC3E}">
        <p14:creationId xmlns:p14="http://schemas.microsoft.com/office/powerpoint/2010/main" val="222585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3">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22562F7D-6DF6-472E-A4C2-ECE5B15A7C88}"/>
              </a:ext>
            </a:extLst>
          </p:cNvPr>
          <p:cNvSpPr>
            <a:spLocks noGrp="1"/>
          </p:cNvSpPr>
          <p:nvPr>
            <p:ph sz="half" idx="1"/>
          </p:nvPr>
        </p:nvSpPr>
        <p:spPr/>
        <p:txBody>
          <a:bodyPr>
            <a:normAutofit/>
          </a:bodyPr>
          <a:lstStyle/>
          <a:p>
            <a:pPr marL="0" indent="0">
              <a:lnSpc>
                <a:spcPts val="2100"/>
              </a:lnSpc>
              <a:spcBef>
                <a:spcPts val="0"/>
              </a:spcBef>
              <a:buNone/>
            </a:pPr>
            <a:endParaRPr lang="en-US" sz="3500" dirty="0"/>
          </a:p>
          <a:p>
            <a:endParaRPr lang="en-US" dirty="0"/>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600" normalizeH="0" baseline="0" noProof="0" dirty="0">
                <a:ln>
                  <a:noFill/>
                </a:ln>
                <a:solidFill>
                  <a:srgbClr val="E7E6E6"/>
                </a:solidFill>
                <a:effectLst/>
                <a:uLnTx/>
                <a:uFillTx/>
                <a:latin typeface="Arial" panose="020B0604020202020204" pitchFamily="34" charset="0"/>
                <a:ea typeface="+mn-ea"/>
                <a:cs typeface="+mn-cs"/>
              </a:rPr>
              <a:t>08</a:t>
            </a:r>
            <a:r>
              <a:rPr kumimoji="0" lang="en-US" sz="8000" b="1" i="0" u="none" strike="noStrike" kern="1200" cap="none" spc="600" normalizeH="0" baseline="0" noProof="0" dirty="0">
                <a:ln>
                  <a:noFill/>
                </a:ln>
                <a:solidFill>
                  <a:srgbClr val="7E6F99"/>
                </a:solidFill>
                <a:effectLst/>
                <a:uLnTx/>
                <a:uFillTx/>
                <a:latin typeface="Arial" panose="020B0604020202020204" pitchFamily="34" charset="0"/>
                <a:ea typeface="+mn-ea"/>
                <a:cs typeface="+mn-cs"/>
              </a:rPr>
              <a:t> </a:t>
            </a:r>
            <a:endParaRPr kumimoji="0" lang="en-US" sz="80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id="{19889D93-F271-2DC7-5991-DC10EA4AB97B}"/>
              </a:ext>
            </a:extLst>
          </p:cNvPr>
          <p:cNvPicPr>
            <a:picLocks noChangeAspect="1"/>
          </p:cNvPicPr>
          <p:nvPr/>
        </p:nvPicPr>
        <p:blipFill>
          <a:blip r:embed="rId4"/>
          <a:stretch>
            <a:fillRect/>
          </a:stretch>
        </p:blipFill>
        <p:spPr>
          <a:xfrm>
            <a:off x="-1" y="3184195"/>
            <a:ext cx="10868024" cy="3578154"/>
          </a:xfrm>
          <a:prstGeom prst="rect">
            <a:avLst/>
          </a:prstGeom>
        </p:spPr>
      </p:pic>
      <p:sp>
        <p:nvSpPr>
          <p:cNvPr id="2" name="TextBox 1">
            <a:extLst>
              <a:ext uri="{FF2B5EF4-FFF2-40B4-BE49-F238E27FC236}">
                <a16:creationId xmlns:a16="http://schemas.microsoft.com/office/drawing/2014/main" id="{D92627EE-4374-1914-370F-910FAF766D9C}"/>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4" name="Rectangle 3">
            <a:extLst>
              <a:ext uri="{FF2B5EF4-FFF2-40B4-BE49-F238E27FC236}">
                <a16:creationId xmlns:a16="http://schemas.microsoft.com/office/drawing/2014/main" id="{78825897-9EFD-0A2A-88A8-93649761B3AE}"/>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A6ACB04D-BDC0-194D-C98D-72B8F9719DC2}"/>
              </a:ext>
            </a:extLst>
          </p:cNvPr>
          <p:cNvPicPr>
            <a:picLocks noChangeAspect="1"/>
          </p:cNvPicPr>
          <p:nvPr/>
        </p:nvPicPr>
        <p:blipFill>
          <a:blip r:embed="rId5"/>
          <a:stretch>
            <a:fillRect/>
          </a:stretch>
        </p:blipFill>
        <p:spPr>
          <a:xfrm>
            <a:off x="1" y="1421840"/>
            <a:ext cx="10868024" cy="1795956"/>
          </a:xfrm>
          <a:prstGeom prst="rect">
            <a:avLst/>
          </a:prstGeom>
        </p:spPr>
      </p:pic>
    </p:spTree>
    <p:extLst>
      <p:ext uri="{BB962C8B-B14F-4D97-AF65-F5344CB8AC3E}">
        <p14:creationId xmlns:p14="http://schemas.microsoft.com/office/powerpoint/2010/main" val="90048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7D5489A-D04B-4EAB-9AB6-5BA01D0FB5C0}"/>
              </a:ext>
            </a:extLst>
          </p:cNvPr>
          <p:cNvPicPr>
            <a:picLocks noChangeAspect="1"/>
          </p:cNvPicPr>
          <p:nvPr/>
        </p:nvPicPr>
        <p:blipFill rotWithShape="1">
          <a:blip r:embed="rId2">
            <a:extLst>
              <a:ext uri="{28A0092B-C50C-407E-A947-70E740481C1C}">
                <a14:useLocalDpi xmlns:a14="http://schemas.microsoft.com/office/drawing/2010/main" val="0"/>
              </a:ext>
            </a:extLst>
          </a:blip>
          <a:srcRect t="12763"/>
          <a:stretch/>
        </p:blipFill>
        <p:spPr>
          <a:xfrm>
            <a:off x="0" y="-24102"/>
            <a:ext cx="12192000" cy="6882101"/>
          </a:xfrm>
          <a:prstGeom prst="rect">
            <a:avLst/>
          </a:prstGeom>
        </p:spPr>
      </p:pic>
      <p:sp>
        <p:nvSpPr>
          <p:cNvPr id="7" name="Right Triangle 6">
            <a:extLst>
              <a:ext uri="{FF2B5EF4-FFF2-40B4-BE49-F238E27FC236}">
                <a16:creationId xmlns:a16="http://schemas.microsoft.com/office/drawing/2014/main" id="{7A6F242E-3DD4-4445-90B0-86AC5006E57B}"/>
              </a:ext>
            </a:extLst>
          </p:cNvPr>
          <p:cNvSpPr/>
          <p:nvPr/>
        </p:nvSpPr>
        <p:spPr>
          <a:xfrm>
            <a:off x="-659777" y="2166155"/>
            <a:ext cx="3256280" cy="4681685"/>
          </a:xfrm>
          <a:prstGeom prst="rtTriangle">
            <a:avLst/>
          </a:prstGeom>
          <a:solidFill>
            <a:srgbClr val="FFFFFF">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Parallelogram 23">
            <a:extLst>
              <a:ext uri="{FF2B5EF4-FFF2-40B4-BE49-F238E27FC236}">
                <a16:creationId xmlns:a16="http://schemas.microsoft.com/office/drawing/2014/main" id="{E0C8F58D-1A9A-4104-9771-8DDABC99AA3E}"/>
              </a:ext>
            </a:extLst>
          </p:cNvPr>
          <p:cNvSpPr/>
          <p:nvPr/>
        </p:nvSpPr>
        <p:spPr>
          <a:xfrm rot="19771279">
            <a:off x="-2257731" y="-194667"/>
            <a:ext cx="15601182" cy="4136384"/>
          </a:xfrm>
          <a:prstGeom prst="parallelogram">
            <a:avLst/>
          </a:prstGeom>
          <a:solidFill>
            <a:srgbClr val="E7E6E6">
              <a:alpha val="1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a:extLst>
              <a:ext uri="{FF2B5EF4-FFF2-40B4-BE49-F238E27FC236}">
                <a16:creationId xmlns:a16="http://schemas.microsoft.com/office/drawing/2014/main" id="{28593195-DEF7-4444-B99C-83FCAC47C09B}"/>
              </a:ext>
            </a:extLst>
          </p:cNvPr>
          <p:cNvSpPr/>
          <p:nvPr/>
        </p:nvSpPr>
        <p:spPr>
          <a:xfrm>
            <a:off x="-6946" y="10048"/>
            <a:ext cx="932141" cy="50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3C1B8197-E440-4282-AC06-FB3FA93AA6A5}"/>
              </a:ext>
            </a:extLst>
          </p:cNvPr>
          <p:cNvSpPr/>
          <p:nvPr/>
        </p:nvSpPr>
        <p:spPr>
          <a:xfrm>
            <a:off x="5954250" y="-11229"/>
            <a:ext cx="6257839" cy="520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E516BD8F-57D1-4331-BDA9-C38862934A68}"/>
              </a:ext>
            </a:extLst>
          </p:cNvPr>
          <p:cNvSpPr/>
          <p:nvPr/>
        </p:nvSpPr>
        <p:spPr>
          <a:xfrm>
            <a:off x="2111221" y="6210371"/>
            <a:ext cx="10742726" cy="677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a:extLst>
              <a:ext uri="{FF2B5EF4-FFF2-40B4-BE49-F238E27FC236}">
                <a16:creationId xmlns:a16="http://schemas.microsoft.com/office/drawing/2014/main" id="{3CF50934-AB8A-4551-82D1-203E6C1AC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4749" y="6326550"/>
            <a:ext cx="1866942" cy="460511"/>
          </a:xfrm>
          <a:prstGeom prst="rect">
            <a:avLst/>
          </a:prstGeom>
        </p:spPr>
      </p:pic>
      <p:sp>
        <p:nvSpPr>
          <p:cNvPr id="13" name="Isosceles Triangle 12">
            <a:extLst>
              <a:ext uri="{FF2B5EF4-FFF2-40B4-BE49-F238E27FC236}">
                <a16:creationId xmlns:a16="http://schemas.microsoft.com/office/drawing/2014/main" id="{49A4FF58-9064-4463-89DA-E0B1DFC2B868}"/>
              </a:ext>
            </a:extLst>
          </p:cNvPr>
          <p:cNvSpPr/>
          <p:nvPr/>
        </p:nvSpPr>
        <p:spPr>
          <a:xfrm rot="16200000">
            <a:off x="1237168" y="5978469"/>
            <a:ext cx="642151" cy="1105954"/>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4" name="Straight Connector 13">
            <a:extLst>
              <a:ext uri="{FF2B5EF4-FFF2-40B4-BE49-F238E27FC236}">
                <a16:creationId xmlns:a16="http://schemas.microsoft.com/office/drawing/2014/main" id="{B7A05911-340D-4300-A805-D2F392CEB230}"/>
              </a:ext>
            </a:extLst>
          </p:cNvPr>
          <p:cNvCxnSpPr/>
          <p:nvPr/>
        </p:nvCxnSpPr>
        <p:spPr>
          <a:xfrm>
            <a:off x="925195" y="10160"/>
            <a:ext cx="59961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7B5E634-C147-41F0-9A45-88FF93A79AEA}"/>
              </a:ext>
            </a:extLst>
          </p:cNvPr>
          <p:cNvCxnSpPr/>
          <p:nvPr/>
        </p:nvCxnSpPr>
        <p:spPr>
          <a:xfrm>
            <a:off x="0" y="6855957"/>
            <a:ext cx="12198945" cy="0"/>
          </a:xfrm>
          <a:prstGeom prst="line">
            <a:avLst/>
          </a:prstGeom>
          <a:ln w="9525">
            <a:solidFill>
              <a:srgbClr val="7E6F99">
                <a:alpha val="5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F46A5C0-74D1-4368-971D-5C0993E2F48D}"/>
              </a:ext>
            </a:extLst>
          </p:cNvPr>
          <p:cNvCxnSpPr/>
          <p:nvPr/>
        </p:nvCxnSpPr>
        <p:spPr>
          <a:xfrm flipV="1">
            <a:off x="12198945" y="515407"/>
            <a:ext cx="0" cy="6342593"/>
          </a:xfrm>
          <a:prstGeom prst="line">
            <a:avLst/>
          </a:prstGeom>
          <a:ln w="9525">
            <a:solidFill>
              <a:srgbClr val="7E6F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07D2B3-F4F0-4497-8D5F-652D7F970965}"/>
              </a:ext>
            </a:extLst>
          </p:cNvPr>
          <p:cNvCxnSpPr/>
          <p:nvPr/>
        </p:nvCxnSpPr>
        <p:spPr>
          <a:xfrm flipV="1">
            <a:off x="0" y="515407"/>
            <a:ext cx="0" cy="6342593"/>
          </a:xfrm>
          <a:prstGeom prst="line">
            <a:avLst/>
          </a:prstGeom>
          <a:ln w="9525">
            <a:solidFill>
              <a:srgbClr val="7E6F9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40090F0-CC0E-49F1-BE37-5770E054C1BA}"/>
              </a:ext>
            </a:extLst>
          </p:cNvPr>
          <p:cNvCxnSpPr/>
          <p:nvPr/>
        </p:nvCxnSpPr>
        <p:spPr>
          <a:xfrm>
            <a:off x="0" y="515408"/>
            <a:ext cx="12198945" cy="0"/>
          </a:xfrm>
          <a:prstGeom prst="line">
            <a:avLst/>
          </a:prstGeom>
          <a:ln w="9525">
            <a:solidFill>
              <a:srgbClr val="7E6F99">
                <a:alpha val="50000"/>
              </a:srgbClr>
            </a:solidFill>
          </a:ln>
        </p:spPr>
        <p:style>
          <a:lnRef idx="1">
            <a:schemeClr val="accent1"/>
          </a:lnRef>
          <a:fillRef idx="0">
            <a:schemeClr val="accent1"/>
          </a:fillRef>
          <a:effectRef idx="0">
            <a:schemeClr val="accent1"/>
          </a:effectRef>
          <a:fontRef idx="minor">
            <a:schemeClr val="tx1"/>
          </a:fontRef>
        </p:style>
      </p:cxnSp>
      <p:sp>
        <p:nvSpPr>
          <p:cNvPr id="19" name="Isosceles Triangle 18">
            <a:extLst>
              <a:ext uri="{FF2B5EF4-FFF2-40B4-BE49-F238E27FC236}">
                <a16:creationId xmlns:a16="http://schemas.microsoft.com/office/drawing/2014/main" id="{B2E8B047-7626-4089-9561-FA005F21D0B2}"/>
              </a:ext>
            </a:extLst>
          </p:cNvPr>
          <p:cNvSpPr/>
          <p:nvPr/>
        </p:nvSpPr>
        <p:spPr>
          <a:xfrm>
            <a:off x="6095995" y="-24101"/>
            <a:ext cx="1186226" cy="545942"/>
          </a:xfrm>
          <a:prstGeom prst="triangle">
            <a:avLst>
              <a:gd name="adj" fmla="val 0"/>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1BBF3A6B-198A-4952-B5BD-1470BBE5BBFF}"/>
              </a:ext>
            </a:extLst>
          </p:cNvPr>
          <p:cNvSpPr/>
          <p:nvPr/>
        </p:nvSpPr>
        <p:spPr>
          <a:xfrm>
            <a:off x="925197" y="-11229"/>
            <a:ext cx="5170798" cy="95353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8" name="Title 1">
            <a:extLst>
              <a:ext uri="{FF2B5EF4-FFF2-40B4-BE49-F238E27FC236}">
                <a16:creationId xmlns:a16="http://schemas.microsoft.com/office/drawing/2014/main" id="{3DA2EB59-E250-4B45-96FF-2499BB3CEA42}"/>
              </a:ext>
            </a:extLst>
          </p:cNvPr>
          <p:cNvSpPr>
            <a:spLocks noGrp="1"/>
          </p:cNvSpPr>
          <p:nvPr>
            <p:ph type="title"/>
          </p:nvPr>
        </p:nvSpPr>
        <p:spPr>
          <a:xfrm>
            <a:off x="1100482" y="204394"/>
            <a:ext cx="5642138" cy="666855"/>
          </a:xfrm>
        </p:spPr>
        <p:txBody>
          <a:bodyPr>
            <a:noAutofit/>
          </a:bodyPr>
          <a:lstStyle/>
          <a:p>
            <a:r>
              <a:rPr lang="en-US" sz="4000" b="1" spc="600" dirty="0">
                <a:solidFill>
                  <a:schemeClr val="bg1"/>
                </a:solidFill>
                <a:latin typeface="Arial" panose="020B0604020202020204" pitchFamily="34" charset="0"/>
              </a:rPr>
              <a:t>INTRODUCTION</a:t>
            </a:r>
          </a:p>
        </p:txBody>
      </p:sp>
      <p:sp>
        <p:nvSpPr>
          <p:cNvPr id="26" name="Content Placeholder 2">
            <a:extLst>
              <a:ext uri="{FF2B5EF4-FFF2-40B4-BE49-F238E27FC236}">
                <a16:creationId xmlns:a16="http://schemas.microsoft.com/office/drawing/2014/main" id="{B8B4BEFA-99F1-4284-A5EB-0F53A7D2917F}"/>
              </a:ext>
            </a:extLst>
          </p:cNvPr>
          <p:cNvSpPr>
            <a:spLocks noGrp="1"/>
          </p:cNvSpPr>
          <p:nvPr>
            <p:ph idx="1"/>
          </p:nvPr>
        </p:nvSpPr>
        <p:spPr>
          <a:xfrm>
            <a:off x="787512" y="1211476"/>
            <a:ext cx="4633813" cy="4572000"/>
          </a:xfrm>
        </p:spPr>
        <p:txBody>
          <a:bodyPr wrap="square">
            <a:noAutofit/>
          </a:bodyPr>
          <a:lstStyle/>
          <a:p>
            <a:pPr>
              <a:lnSpc>
                <a:spcPct val="150000"/>
              </a:lnSpc>
              <a:buClr>
                <a:srgbClr val="946EB6"/>
              </a:buClr>
            </a:pPr>
            <a:r>
              <a:rPr lang="en-US" sz="1600" dirty="0">
                <a:solidFill>
                  <a:schemeClr val="bg1"/>
                </a:solidFill>
                <a:latin typeface="Arial" panose="020B0604020202020204" pitchFamily="34" charset="0"/>
              </a:rPr>
              <a:t>Continuous operation since 1898</a:t>
            </a:r>
          </a:p>
          <a:p>
            <a:pPr>
              <a:lnSpc>
                <a:spcPct val="150000"/>
              </a:lnSpc>
              <a:buClr>
                <a:srgbClr val="946EB6"/>
              </a:buClr>
            </a:pPr>
            <a:r>
              <a:rPr lang="en-US" sz="1600" dirty="0">
                <a:solidFill>
                  <a:schemeClr val="bg1"/>
                </a:solidFill>
                <a:latin typeface="Arial" panose="020B0604020202020204" pitchFamily="34" charset="0"/>
              </a:rPr>
              <a:t>Offices in Sioux City, Des Moines, Dubuque (Iowa) and Milwaukee (Wisconsin)</a:t>
            </a:r>
          </a:p>
          <a:p>
            <a:pPr>
              <a:lnSpc>
                <a:spcPct val="150000"/>
              </a:lnSpc>
              <a:buClr>
                <a:srgbClr val="946EB6"/>
              </a:buClr>
            </a:pPr>
            <a:r>
              <a:rPr lang="en-US" sz="1600" dirty="0">
                <a:solidFill>
                  <a:schemeClr val="bg1"/>
                </a:solidFill>
                <a:latin typeface="Arial" panose="020B0604020202020204" pitchFamily="34" charset="0"/>
              </a:rPr>
              <a:t>Extensive experience throughout the Midwest Region, over 150 library projects</a:t>
            </a:r>
          </a:p>
          <a:p>
            <a:pPr>
              <a:lnSpc>
                <a:spcPct val="150000"/>
              </a:lnSpc>
              <a:buClr>
                <a:srgbClr val="946EB6"/>
              </a:buClr>
            </a:pPr>
            <a:r>
              <a:rPr lang="en-US" sz="1600" dirty="0">
                <a:solidFill>
                  <a:schemeClr val="bg1"/>
                </a:solidFill>
                <a:latin typeface="Arial" panose="020B0604020202020204" pitchFamily="34" charset="0"/>
              </a:rPr>
              <a:t>Outstanding record for cost and schedule control</a:t>
            </a:r>
          </a:p>
          <a:p>
            <a:pPr>
              <a:lnSpc>
                <a:spcPct val="150000"/>
              </a:lnSpc>
              <a:buClr>
                <a:srgbClr val="946EB6"/>
              </a:buClr>
            </a:pPr>
            <a:r>
              <a:rPr lang="en-US" sz="1600" dirty="0">
                <a:solidFill>
                  <a:schemeClr val="bg1"/>
                </a:solidFill>
                <a:latin typeface="Arial" panose="020B0604020202020204" pitchFamily="34" charset="0"/>
              </a:rPr>
              <a:t>Design approach that focuses on the owner, staff and community involvement</a:t>
            </a:r>
          </a:p>
        </p:txBody>
      </p:sp>
      <p:sp>
        <p:nvSpPr>
          <p:cNvPr id="27" name="TextBox 26">
            <a:extLst>
              <a:ext uri="{FF2B5EF4-FFF2-40B4-BE49-F238E27FC236}">
                <a16:creationId xmlns:a16="http://schemas.microsoft.com/office/drawing/2014/main" id="{0CEE20E1-945B-4121-BFAF-68F9475E8721}"/>
              </a:ext>
            </a:extLst>
          </p:cNvPr>
          <p:cNvSpPr txBox="1"/>
          <p:nvPr/>
        </p:nvSpPr>
        <p:spPr>
          <a:xfrm>
            <a:off x="6095995" y="4071586"/>
            <a:ext cx="5871416" cy="1900520"/>
          </a:xfrm>
          <a:prstGeom prst="rect">
            <a:avLst/>
          </a:prstGeom>
          <a:noFill/>
        </p:spPr>
        <p:txBody>
          <a:bodyPr wrap="square" rtlCol="0">
            <a:spAutoFit/>
          </a:bodyPr>
          <a:lstStyle/>
          <a:p>
            <a:pPr>
              <a:lnSpc>
                <a:spcPct val="150000"/>
              </a:lnSpc>
            </a:pPr>
            <a:r>
              <a:rPr lang="en-US" sz="2000" dirty="0">
                <a:solidFill>
                  <a:schemeClr val="bg1"/>
                </a:solidFill>
                <a:latin typeface="Arial" panose="020B0604020202020204" pitchFamily="34" charset="0"/>
              </a:rPr>
              <a:t>FEH Design offers experience provided by our four offices including architecture, structural engineering, interior design, WELL and LEED accredited professionals</a:t>
            </a:r>
            <a:r>
              <a:rPr lang="en-US" sz="1400" dirty="0">
                <a:solidFill>
                  <a:schemeClr val="bg1"/>
                </a:solidFill>
                <a:latin typeface="Arial" panose="020B0604020202020204" pitchFamily="34" charset="0"/>
              </a:rPr>
              <a:t>. </a:t>
            </a:r>
          </a:p>
        </p:txBody>
      </p:sp>
      <p:pic>
        <p:nvPicPr>
          <p:cNvPr id="3" name="Picture 2" descr="A group of people posing for a photo&#10;&#10;Description automatically generated">
            <a:extLst>
              <a:ext uri="{FF2B5EF4-FFF2-40B4-BE49-F238E27FC236}">
                <a16:creationId xmlns:a16="http://schemas.microsoft.com/office/drawing/2014/main" id="{AF7E99DC-D83D-5506-0338-F687F6A26203}"/>
              </a:ext>
            </a:extLst>
          </p:cNvPr>
          <p:cNvPicPr>
            <a:picLocks noChangeAspect="1"/>
          </p:cNvPicPr>
          <p:nvPr/>
        </p:nvPicPr>
        <p:blipFill rotWithShape="1">
          <a:blip r:embed="rId4">
            <a:extLst>
              <a:ext uri="{28A0092B-C50C-407E-A947-70E740481C1C}">
                <a14:useLocalDpi xmlns:a14="http://schemas.microsoft.com/office/drawing/2010/main" val="0"/>
              </a:ext>
            </a:extLst>
          </a:blip>
          <a:srcRect t="16269" b="12201"/>
          <a:stretch/>
        </p:blipFill>
        <p:spPr>
          <a:xfrm>
            <a:off x="6095995" y="485489"/>
            <a:ext cx="6173097" cy="2943511"/>
          </a:xfrm>
          <a:prstGeom prst="rect">
            <a:avLst/>
          </a:prstGeom>
        </p:spPr>
      </p:pic>
    </p:spTree>
    <p:extLst>
      <p:ext uri="{BB962C8B-B14F-4D97-AF65-F5344CB8AC3E}">
        <p14:creationId xmlns:p14="http://schemas.microsoft.com/office/powerpoint/2010/main" val="2246437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3">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Content Placeholder 2">
            <a:extLst>
              <a:ext uri="{FF2B5EF4-FFF2-40B4-BE49-F238E27FC236}">
                <a16:creationId xmlns:a16="http://schemas.microsoft.com/office/drawing/2014/main" id="{22562F7D-6DF6-472E-A4C2-ECE5B15A7C88}"/>
              </a:ext>
            </a:extLst>
          </p:cNvPr>
          <p:cNvSpPr>
            <a:spLocks noGrp="1"/>
          </p:cNvSpPr>
          <p:nvPr>
            <p:ph sz="half" idx="1"/>
          </p:nvPr>
        </p:nvSpPr>
        <p:spPr/>
        <p:txBody>
          <a:bodyPr>
            <a:normAutofit/>
          </a:bodyPr>
          <a:lstStyle/>
          <a:p>
            <a:pPr marL="0" indent="0">
              <a:lnSpc>
                <a:spcPts val="2100"/>
              </a:lnSpc>
              <a:spcBef>
                <a:spcPts val="0"/>
              </a:spcBef>
              <a:buNone/>
            </a:pPr>
            <a:endParaRPr lang="en-US" sz="3500" dirty="0"/>
          </a:p>
          <a:p>
            <a:endParaRPr lang="en-US" dirty="0"/>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600" normalizeH="0" baseline="0" noProof="0" dirty="0">
                <a:ln>
                  <a:noFill/>
                </a:ln>
                <a:solidFill>
                  <a:srgbClr val="E7E6E6"/>
                </a:solidFill>
                <a:effectLst/>
                <a:uLnTx/>
                <a:uFillTx/>
                <a:latin typeface="Arial" panose="020B0604020202020204" pitchFamily="34" charset="0"/>
                <a:ea typeface="+mn-ea"/>
                <a:cs typeface="+mn-cs"/>
              </a:rPr>
              <a:t>08</a:t>
            </a:r>
            <a:r>
              <a:rPr kumimoji="0" lang="en-US" sz="8000" b="1" i="0" u="none" strike="noStrike" kern="1200" cap="none" spc="600" normalizeH="0" baseline="0" noProof="0" dirty="0">
                <a:ln>
                  <a:noFill/>
                </a:ln>
                <a:solidFill>
                  <a:srgbClr val="7E6F99"/>
                </a:solidFill>
                <a:effectLst/>
                <a:uLnTx/>
                <a:uFillTx/>
                <a:latin typeface="Arial" panose="020B0604020202020204" pitchFamily="34" charset="0"/>
                <a:ea typeface="+mn-ea"/>
                <a:cs typeface="+mn-cs"/>
              </a:rPr>
              <a:t> </a:t>
            </a:r>
            <a:endParaRPr kumimoji="0" lang="en-US" sz="80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1BE5C64E-4569-703B-F285-7B4B7A1DF50B}"/>
              </a:ext>
            </a:extLst>
          </p:cNvPr>
          <p:cNvPicPr>
            <a:picLocks noChangeAspect="1"/>
          </p:cNvPicPr>
          <p:nvPr/>
        </p:nvPicPr>
        <p:blipFill>
          <a:blip r:embed="rId4"/>
          <a:stretch>
            <a:fillRect/>
          </a:stretch>
        </p:blipFill>
        <p:spPr>
          <a:xfrm>
            <a:off x="13084" y="3205068"/>
            <a:ext cx="10868024" cy="2385493"/>
          </a:xfrm>
          <a:prstGeom prst="rect">
            <a:avLst/>
          </a:prstGeom>
        </p:spPr>
      </p:pic>
      <p:sp>
        <p:nvSpPr>
          <p:cNvPr id="4" name="TextBox 3">
            <a:extLst>
              <a:ext uri="{FF2B5EF4-FFF2-40B4-BE49-F238E27FC236}">
                <a16:creationId xmlns:a16="http://schemas.microsoft.com/office/drawing/2014/main" id="{DFF9918F-7408-1D5D-B22D-B5AD556C173C}"/>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10" name="Rectangle 9">
            <a:extLst>
              <a:ext uri="{FF2B5EF4-FFF2-40B4-BE49-F238E27FC236}">
                <a16:creationId xmlns:a16="http://schemas.microsoft.com/office/drawing/2014/main" id="{98DF2457-D582-40FD-2992-0D0A0ACFAA58}"/>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B817C433-B078-DFD1-7495-8BB53F81244F}"/>
              </a:ext>
            </a:extLst>
          </p:cNvPr>
          <p:cNvPicPr>
            <a:picLocks noChangeAspect="1"/>
          </p:cNvPicPr>
          <p:nvPr/>
        </p:nvPicPr>
        <p:blipFill>
          <a:blip r:embed="rId5"/>
          <a:stretch>
            <a:fillRect/>
          </a:stretch>
        </p:blipFill>
        <p:spPr>
          <a:xfrm>
            <a:off x="1" y="1421840"/>
            <a:ext cx="10868024" cy="1795956"/>
          </a:xfrm>
          <a:prstGeom prst="rect">
            <a:avLst/>
          </a:prstGeom>
        </p:spPr>
      </p:pic>
    </p:spTree>
    <p:extLst>
      <p:ext uri="{BB962C8B-B14F-4D97-AF65-F5344CB8AC3E}">
        <p14:creationId xmlns:p14="http://schemas.microsoft.com/office/powerpoint/2010/main" val="2409121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door with a shelf full of items&#10;&#10;Description automatically generated">
            <a:extLst>
              <a:ext uri="{FF2B5EF4-FFF2-40B4-BE49-F238E27FC236}">
                <a16:creationId xmlns:a16="http://schemas.microsoft.com/office/drawing/2014/main" id="{55820D0D-4A53-AD63-5D8E-D9E04479E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22986" y="4276837"/>
            <a:ext cx="2557352" cy="1918014"/>
          </a:xfrm>
          <a:prstGeom prst="rect">
            <a:avLst/>
          </a:prstGeom>
        </p:spPr>
      </p:pic>
      <p:pic>
        <p:nvPicPr>
          <p:cNvPr id="49" name="Picture 48" descr="A door in a room&#10;&#10;Description automatically generated">
            <a:extLst>
              <a:ext uri="{FF2B5EF4-FFF2-40B4-BE49-F238E27FC236}">
                <a16:creationId xmlns:a16="http://schemas.microsoft.com/office/drawing/2014/main" id="{50572E99-B3FA-1AD9-0797-3450DF91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4148" y="4260484"/>
            <a:ext cx="2578922" cy="1934192"/>
          </a:xfrm>
          <a:prstGeom prst="rect">
            <a:avLst/>
          </a:prstGeom>
        </p:spPr>
      </p:pic>
      <p:pic>
        <p:nvPicPr>
          <p:cNvPr id="46" name="Picture 45" descr="A vent on the floor&#10;&#10;Description automatically generated">
            <a:extLst>
              <a:ext uri="{FF2B5EF4-FFF2-40B4-BE49-F238E27FC236}">
                <a16:creationId xmlns:a16="http://schemas.microsoft.com/office/drawing/2014/main" id="{A5C0A572-24AB-CED1-4D08-CC24E12CA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9470" y="3915842"/>
            <a:ext cx="2414313" cy="1810735"/>
          </a:xfrm>
          <a:prstGeom prst="rect">
            <a:avLst/>
          </a:prstGeom>
        </p:spPr>
      </p:pic>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5">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08</a:t>
            </a:r>
            <a:r>
              <a:rPr lang="en-US" sz="8000" b="1" spc="600" dirty="0">
                <a:solidFill>
                  <a:srgbClr val="7E6F99"/>
                </a:solidFill>
                <a:latin typeface="Arial" panose="020B0604020202020204" pitchFamily="34" charset="0"/>
              </a:rPr>
              <a:t> </a:t>
            </a:r>
            <a:endParaRPr lang="en-US" sz="8000" b="1" dirty="0">
              <a:latin typeface="Arial" panose="020B0604020202020204" pitchFamily="34" charset="0"/>
            </a:endParaRPr>
          </a:p>
        </p:txBody>
      </p:sp>
      <p:sp>
        <p:nvSpPr>
          <p:cNvPr id="10" name="TextBox 9">
            <a:extLst>
              <a:ext uri="{FF2B5EF4-FFF2-40B4-BE49-F238E27FC236}">
                <a16:creationId xmlns:a16="http://schemas.microsoft.com/office/drawing/2014/main" id="{3952330B-EF8A-42CB-CE1E-76A7D39F2202}"/>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12" name="Rectangle 11">
            <a:extLst>
              <a:ext uri="{FF2B5EF4-FFF2-40B4-BE49-F238E27FC236}">
                <a16:creationId xmlns:a16="http://schemas.microsoft.com/office/drawing/2014/main" id="{BA87B942-DC49-0302-50D4-D94009928B27}"/>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22" name="Picture 21" descr="A shelf with books on it&#10;&#10;Description automatically generated">
            <a:extLst>
              <a:ext uri="{FF2B5EF4-FFF2-40B4-BE49-F238E27FC236}">
                <a16:creationId xmlns:a16="http://schemas.microsoft.com/office/drawing/2014/main" id="{8B8C7DA3-49F6-14A4-A56B-BEDFDA9639E1}"/>
              </a:ext>
            </a:extLst>
          </p:cNvPr>
          <p:cNvPicPr>
            <a:picLocks noChangeAspect="1"/>
          </p:cNvPicPr>
          <p:nvPr/>
        </p:nvPicPr>
        <p:blipFill rotWithShape="1">
          <a:blip r:embed="rId6">
            <a:extLst>
              <a:ext uri="{28A0092B-C50C-407E-A947-70E740481C1C}">
                <a14:useLocalDpi xmlns:a14="http://schemas.microsoft.com/office/drawing/2010/main" val="0"/>
              </a:ext>
            </a:extLst>
          </a:blip>
          <a:srcRect l="330" r="411"/>
          <a:stretch/>
        </p:blipFill>
        <p:spPr>
          <a:xfrm>
            <a:off x="4729760" y="3903047"/>
            <a:ext cx="2413387" cy="1823530"/>
          </a:xfrm>
          <a:prstGeom prst="rect">
            <a:avLst/>
          </a:prstGeom>
        </p:spPr>
      </p:pic>
      <p:sp>
        <p:nvSpPr>
          <p:cNvPr id="23" name="TextBox 22">
            <a:extLst>
              <a:ext uri="{FF2B5EF4-FFF2-40B4-BE49-F238E27FC236}">
                <a16:creationId xmlns:a16="http://schemas.microsoft.com/office/drawing/2014/main" id="{9F98B624-8485-2B03-6EF2-E4BFED80C0C9}"/>
              </a:ext>
            </a:extLst>
          </p:cNvPr>
          <p:cNvSpPr txBox="1"/>
          <p:nvPr/>
        </p:nvSpPr>
        <p:spPr>
          <a:xfrm>
            <a:off x="6722406" y="5351728"/>
            <a:ext cx="383381" cy="307777"/>
          </a:xfrm>
          <a:prstGeom prst="rect">
            <a:avLst/>
          </a:prstGeom>
          <a:solidFill>
            <a:schemeClr val="bg1"/>
          </a:solidFill>
        </p:spPr>
        <p:txBody>
          <a:bodyPr wrap="square" rtlCol="0">
            <a:spAutoFit/>
          </a:bodyPr>
          <a:lstStyle/>
          <a:p>
            <a:r>
              <a:rPr lang="en-US" sz="1400" dirty="0"/>
              <a:t>9A</a:t>
            </a:r>
          </a:p>
        </p:txBody>
      </p:sp>
      <p:pic>
        <p:nvPicPr>
          <p:cNvPr id="28" name="Picture 27" descr="A carpeted stair case in a room&#10;&#10;Description automatically generated">
            <a:extLst>
              <a:ext uri="{FF2B5EF4-FFF2-40B4-BE49-F238E27FC236}">
                <a16:creationId xmlns:a16="http://schemas.microsoft.com/office/drawing/2014/main" id="{B5D7B3E6-4273-2AC6-099D-EF131C55A4FE}"/>
              </a:ext>
            </a:extLst>
          </p:cNvPr>
          <p:cNvPicPr>
            <a:picLocks noChangeAspect="1"/>
          </p:cNvPicPr>
          <p:nvPr/>
        </p:nvPicPr>
        <p:blipFill rotWithShape="1">
          <a:blip r:embed="rId7">
            <a:extLst>
              <a:ext uri="{28A0092B-C50C-407E-A947-70E740481C1C}">
                <a14:useLocalDpi xmlns:a14="http://schemas.microsoft.com/office/drawing/2010/main" val="0"/>
              </a:ext>
            </a:extLst>
          </a:blip>
          <a:srcRect l="-384" t="1290" r="445" b="1422"/>
          <a:stretch/>
        </p:blipFill>
        <p:spPr>
          <a:xfrm>
            <a:off x="7232643" y="3939475"/>
            <a:ext cx="2464946" cy="1799669"/>
          </a:xfrm>
          <a:prstGeom prst="rect">
            <a:avLst/>
          </a:prstGeom>
        </p:spPr>
      </p:pic>
      <p:sp>
        <p:nvSpPr>
          <p:cNvPr id="31" name="TextBox 30">
            <a:extLst>
              <a:ext uri="{FF2B5EF4-FFF2-40B4-BE49-F238E27FC236}">
                <a16:creationId xmlns:a16="http://schemas.microsoft.com/office/drawing/2014/main" id="{01C04B3A-7511-92C5-E615-185E2B9E5163}"/>
              </a:ext>
            </a:extLst>
          </p:cNvPr>
          <p:cNvSpPr txBox="1"/>
          <p:nvPr/>
        </p:nvSpPr>
        <p:spPr>
          <a:xfrm>
            <a:off x="9126391" y="5392254"/>
            <a:ext cx="404306" cy="307777"/>
          </a:xfrm>
          <a:prstGeom prst="rect">
            <a:avLst/>
          </a:prstGeom>
          <a:solidFill>
            <a:schemeClr val="bg1"/>
          </a:solidFill>
        </p:spPr>
        <p:txBody>
          <a:bodyPr wrap="square" rtlCol="0">
            <a:spAutoFit/>
          </a:bodyPr>
          <a:lstStyle/>
          <a:p>
            <a:r>
              <a:rPr lang="en-US" sz="1400" dirty="0"/>
              <a:t>9C</a:t>
            </a:r>
          </a:p>
        </p:txBody>
      </p:sp>
      <p:pic>
        <p:nvPicPr>
          <p:cNvPr id="32" name="Picture 31" descr="A window with blinds on it&#10;&#10;Description automatically generated">
            <a:extLst>
              <a:ext uri="{FF2B5EF4-FFF2-40B4-BE49-F238E27FC236}">
                <a16:creationId xmlns:a16="http://schemas.microsoft.com/office/drawing/2014/main" id="{884E8BC4-8663-FC0C-69D0-CCAA71F31E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2982" y="1807079"/>
            <a:ext cx="2405741" cy="1804306"/>
          </a:xfrm>
          <a:prstGeom prst="rect">
            <a:avLst/>
          </a:prstGeom>
        </p:spPr>
      </p:pic>
      <p:sp>
        <p:nvSpPr>
          <p:cNvPr id="33" name="TextBox 32">
            <a:extLst>
              <a:ext uri="{FF2B5EF4-FFF2-40B4-BE49-F238E27FC236}">
                <a16:creationId xmlns:a16="http://schemas.microsoft.com/office/drawing/2014/main" id="{C3C8ABDE-0766-E4DF-77CD-D235505FC726}"/>
              </a:ext>
            </a:extLst>
          </p:cNvPr>
          <p:cNvSpPr txBox="1"/>
          <p:nvPr/>
        </p:nvSpPr>
        <p:spPr>
          <a:xfrm>
            <a:off x="9166534" y="3257335"/>
            <a:ext cx="389833" cy="307777"/>
          </a:xfrm>
          <a:prstGeom prst="rect">
            <a:avLst/>
          </a:prstGeom>
          <a:solidFill>
            <a:schemeClr val="bg1"/>
          </a:solidFill>
        </p:spPr>
        <p:txBody>
          <a:bodyPr wrap="square" rtlCol="0">
            <a:spAutoFit/>
          </a:bodyPr>
          <a:lstStyle/>
          <a:p>
            <a:r>
              <a:rPr lang="en-US" sz="1400" dirty="0"/>
              <a:t>8A</a:t>
            </a:r>
          </a:p>
        </p:txBody>
      </p:sp>
      <p:pic>
        <p:nvPicPr>
          <p:cNvPr id="34" name="Picture 33" descr="A window with a brick and stone wall&#10;&#10;Description automatically generated with medium confidence">
            <a:extLst>
              <a:ext uri="{FF2B5EF4-FFF2-40B4-BE49-F238E27FC236}">
                <a16:creationId xmlns:a16="http://schemas.microsoft.com/office/drawing/2014/main" id="{22416776-C1BB-D50D-02AF-97039DFF55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0328" y="1778416"/>
            <a:ext cx="2456817" cy="1849839"/>
          </a:xfrm>
          <a:prstGeom prst="rect">
            <a:avLst/>
          </a:prstGeom>
        </p:spPr>
      </p:pic>
      <p:sp>
        <p:nvSpPr>
          <p:cNvPr id="35" name="TextBox 34">
            <a:extLst>
              <a:ext uri="{FF2B5EF4-FFF2-40B4-BE49-F238E27FC236}">
                <a16:creationId xmlns:a16="http://schemas.microsoft.com/office/drawing/2014/main" id="{86C682D4-CBE6-07F3-4EB2-72CC26E4D4E7}"/>
              </a:ext>
            </a:extLst>
          </p:cNvPr>
          <p:cNvSpPr txBox="1"/>
          <p:nvPr/>
        </p:nvSpPr>
        <p:spPr>
          <a:xfrm>
            <a:off x="11672462" y="3476410"/>
            <a:ext cx="383382" cy="307777"/>
          </a:xfrm>
          <a:prstGeom prst="rect">
            <a:avLst/>
          </a:prstGeom>
          <a:solidFill>
            <a:schemeClr val="bg1"/>
          </a:solidFill>
        </p:spPr>
        <p:txBody>
          <a:bodyPr wrap="square" rtlCol="0">
            <a:spAutoFit/>
          </a:bodyPr>
          <a:lstStyle/>
          <a:p>
            <a:r>
              <a:rPr lang="en-US" sz="1400" dirty="0"/>
              <a:t>8A</a:t>
            </a:r>
          </a:p>
        </p:txBody>
      </p:sp>
      <p:pic>
        <p:nvPicPr>
          <p:cNvPr id="38" name="Picture 37" descr="A brick wall with a window&#10;&#10;Description automatically generated">
            <a:extLst>
              <a:ext uri="{FF2B5EF4-FFF2-40B4-BE49-F238E27FC236}">
                <a16:creationId xmlns:a16="http://schemas.microsoft.com/office/drawing/2014/main" id="{A1CB8C2E-EE05-4EA4-FCA4-7530FE386AE9}"/>
              </a:ext>
            </a:extLst>
          </p:cNvPr>
          <p:cNvPicPr>
            <a:picLocks noChangeAspect="1"/>
          </p:cNvPicPr>
          <p:nvPr/>
        </p:nvPicPr>
        <p:blipFill rotWithShape="1">
          <a:blip r:embed="rId10">
            <a:extLst>
              <a:ext uri="{28A0092B-C50C-407E-A947-70E740481C1C}">
                <a14:useLocalDpi xmlns:a14="http://schemas.microsoft.com/office/drawing/2010/main" val="0"/>
              </a:ext>
            </a:extLst>
          </a:blip>
          <a:srcRect l="22533" t="5776" r="7403" b="15105"/>
          <a:stretch/>
        </p:blipFill>
        <p:spPr>
          <a:xfrm>
            <a:off x="2457740" y="1761545"/>
            <a:ext cx="2184165" cy="1849840"/>
          </a:xfrm>
          <a:prstGeom prst="rect">
            <a:avLst/>
          </a:prstGeom>
        </p:spPr>
      </p:pic>
      <p:pic>
        <p:nvPicPr>
          <p:cNvPr id="39" name="Picture 38" descr="A crack in the sidewalk&#10;&#10;Description automatically generated">
            <a:extLst>
              <a:ext uri="{FF2B5EF4-FFF2-40B4-BE49-F238E27FC236}">
                <a16:creationId xmlns:a16="http://schemas.microsoft.com/office/drawing/2014/main" id="{2DBC05BA-4F2E-CE08-FE90-B23998E29D9E}"/>
              </a:ext>
            </a:extLst>
          </p:cNvPr>
          <p:cNvPicPr>
            <a:picLocks noChangeAspect="1"/>
          </p:cNvPicPr>
          <p:nvPr/>
        </p:nvPicPr>
        <p:blipFill rotWithShape="1">
          <a:blip r:embed="rId11">
            <a:extLst>
              <a:ext uri="{28A0092B-C50C-407E-A947-70E740481C1C}">
                <a14:useLocalDpi xmlns:a14="http://schemas.microsoft.com/office/drawing/2010/main" val="0"/>
              </a:ext>
            </a:extLst>
          </a:blip>
          <a:srcRect l="6445" t="-931"/>
          <a:stretch/>
        </p:blipFill>
        <p:spPr>
          <a:xfrm>
            <a:off x="83343" y="1756599"/>
            <a:ext cx="2298466" cy="1859733"/>
          </a:xfrm>
          <a:prstGeom prst="rect">
            <a:avLst/>
          </a:prstGeom>
        </p:spPr>
      </p:pic>
      <p:pic>
        <p:nvPicPr>
          <p:cNvPr id="40" name="Picture 39" descr="A roof of a building&#10;&#10;Description automatically generated">
            <a:extLst>
              <a:ext uri="{FF2B5EF4-FFF2-40B4-BE49-F238E27FC236}">
                <a16:creationId xmlns:a16="http://schemas.microsoft.com/office/drawing/2014/main" id="{95B103C4-49A1-B5DE-31C2-D6281009933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rot="16200000">
            <a:off x="5014317" y="1463916"/>
            <a:ext cx="1849839" cy="2466450"/>
          </a:xfrm>
          <a:prstGeom prst="rect">
            <a:avLst/>
          </a:prstGeom>
        </p:spPr>
      </p:pic>
      <p:sp>
        <p:nvSpPr>
          <p:cNvPr id="41" name="TextBox 40">
            <a:extLst>
              <a:ext uri="{FF2B5EF4-FFF2-40B4-BE49-F238E27FC236}">
                <a16:creationId xmlns:a16="http://schemas.microsoft.com/office/drawing/2014/main" id="{E5F1EF25-F1E8-8DBA-7412-05719B378F52}"/>
              </a:ext>
            </a:extLst>
          </p:cNvPr>
          <p:cNvSpPr txBox="1"/>
          <p:nvPr/>
        </p:nvSpPr>
        <p:spPr>
          <a:xfrm>
            <a:off x="1918520" y="3264369"/>
            <a:ext cx="400312" cy="307777"/>
          </a:xfrm>
          <a:prstGeom prst="rect">
            <a:avLst/>
          </a:prstGeom>
          <a:solidFill>
            <a:schemeClr val="bg1"/>
          </a:solidFill>
        </p:spPr>
        <p:txBody>
          <a:bodyPr wrap="square" rtlCol="0">
            <a:spAutoFit/>
          </a:bodyPr>
          <a:lstStyle/>
          <a:p>
            <a:r>
              <a:rPr lang="en-US" sz="1400" dirty="0"/>
              <a:t>3A</a:t>
            </a:r>
          </a:p>
        </p:txBody>
      </p:sp>
      <p:sp>
        <p:nvSpPr>
          <p:cNvPr id="42" name="TextBox 41">
            <a:extLst>
              <a:ext uri="{FF2B5EF4-FFF2-40B4-BE49-F238E27FC236}">
                <a16:creationId xmlns:a16="http://schemas.microsoft.com/office/drawing/2014/main" id="{4EA692C4-5088-46D9-CB59-A67C8648DDE5}"/>
              </a:ext>
            </a:extLst>
          </p:cNvPr>
          <p:cNvSpPr txBox="1"/>
          <p:nvPr/>
        </p:nvSpPr>
        <p:spPr>
          <a:xfrm>
            <a:off x="4193108" y="3222381"/>
            <a:ext cx="388628" cy="307777"/>
          </a:xfrm>
          <a:prstGeom prst="rect">
            <a:avLst/>
          </a:prstGeom>
          <a:solidFill>
            <a:schemeClr val="bg1"/>
          </a:solidFill>
        </p:spPr>
        <p:txBody>
          <a:bodyPr wrap="square" rtlCol="0">
            <a:spAutoFit/>
          </a:bodyPr>
          <a:lstStyle/>
          <a:p>
            <a:r>
              <a:rPr lang="en-US" sz="1400" dirty="0"/>
              <a:t>3B</a:t>
            </a:r>
          </a:p>
        </p:txBody>
      </p:sp>
      <p:sp>
        <p:nvSpPr>
          <p:cNvPr id="43" name="TextBox 42">
            <a:extLst>
              <a:ext uri="{FF2B5EF4-FFF2-40B4-BE49-F238E27FC236}">
                <a16:creationId xmlns:a16="http://schemas.microsoft.com/office/drawing/2014/main" id="{37277823-767B-8C89-4CC0-5606B0BB7A96}"/>
              </a:ext>
            </a:extLst>
          </p:cNvPr>
          <p:cNvSpPr txBox="1"/>
          <p:nvPr/>
        </p:nvSpPr>
        <p:spPr>
          <a:xfrm>
            <a:off x="6683335" y="3235802"/>
            <a:ext cx="406090" cy="307777"/>
          </a:xfrm>
          <a:prstGeom prst="rect">
            <a:avLst/>
          </a:prstGeom>
          <a:solidFill>
            <a:schemeClr val="bg1"/>
          </a:solidFill>
        </p:spPr>
        <p:txBody>
          <a:bodyPr wrap="square" rtlCol="0">
            <a:spAutoFit/>
          </a:bodyPr>
          <a:lstStyle/>
          <a:p>
            <a:r>
              <a:rPr lang="en-US" sz="1400" dirty="0"/>
              <a:t>6A</a:t>
            </a:r>
          </a:p>
        </p:txBody>
      </p:sp>
      <p:sp>
        <p:nvSpPr>
          <p:cNvPr id="4" name="Rectangle 3">
            <a:extLst>
              <a:ext uri="{FF2B5EF4-FFF2-40B4-BE49-F238E27FC236}">
                <a16:creationId xmlns:a16="http://schemas.microsoft.com/office/drawing/2014/main" id="{B77A1B8B-1312-D176-E689-194A42A12087}"/>
              </a:ext>
            </a:extLst>
          </p:cNvPr>
          <p:cNvSpPr/>
          <p:nvPr/>
        </p:nvSpPr>
        <p:spPr>
          <a:xfrm>
            <a:off x="2372284" y="1538083"/>
            <a:ext cx="107829" cy="4752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5E73BC-A099-4438-6F77-9BC1DD39710C}"/>
              </a:ext>
            </a:extLst>
          </p:cNvPr>
          <p:cNvSpPr/>
          <p:nvPr/>
        </p:nvSpPr>
        <p:spPr>
          <a:xfrm>
            <a:off x="4621931" y="1512820"/>
            <a:ext cx="107829" cy="4752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E6D8300-748C-5A82-A69A-7D5F59925EB8}"/>
              </a:ext>
            </a:extLst>
          </p:cNvPr>
          <p:cNvSpPr/>
          <p:nvPr/>
        </p:nvSpPr>
        <p:spPr>
          <a:xfrm>
            <a:off x="7153133" y="1607316"/>
            <a:ext cx="107829" cy="4752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EE1DB4-1FFC-7BF0-453E-6760079A979F}"/>
              </a:ext>
            </a:extLst>
          </p:cNvPr>
          <p:cNvSpPr/>
          <p:nvPr/>
        </p:nvSpPr>
        <p:spPr>
          <a:xfrm>
            <a:off x="12118267" y="1764066"/>
            <a:ext cx="73733" cy="4752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F3B93E5-0CC2-336A-81F2-3870CA014201}"/>
              </a:ext>
            </a:extLst>
          </p:cNvPr>
          <p:cNvSpPr/>
          <p:nvPr/>
        </p:nvSpPr>
        <p:spPr>
          <a:xfrm rot="5400000">
            <a:off x="5968601" y="-2239072"/>
            <a:ext cx="254800" cy="121022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FF8B373-BF8F-4637-38FA-C49FB7CB8037}"/>
              </a:ext>
            </a:extLst>
          </p:cNvPr>
          <p:cNvSpPr txBox="1"/>
          <p:nvPr/>
        </p:nvSpPr>
        <p:spPr>
          <a:xfrm>
            <a:off x="11627064" y="5351728"/>
            <a:ext cx="427082" cy="307777"/>
          </a:xfrm>
          <a:prstGeom prst="rect">
            <a:avLst/>
          </a:prstGeom>
          <a:solidFill>
            <a:schemeClr val="bg1"/>
          </a:solidFill>
        </p:spPr>
        <p:txBody>
          <a:bodyPr wrap="square" rtlCol="0">
            <a:spAutoFit/>
          </a:bodyPr>
          <a:lstStyle/>
          <a:p>
            <a:r>
              <a:rPr lang="en-US" sz="1400" dirty="0"/>
              <a:t>9D</a:t>
            </a:r>
          </a:p>
        </p:txBody>
      </p:sp>
      <p:sp>
        <p:nvSpPr>
          <p:cNvPr id="52" name="Rectangle 51">
            <a:extLst>
              <a:ext uri="{FF2B5EF4-FFF2-40B4-BE49-F238E27FC236}">
                <a16:creationId xmlns:a16="http://schemas.microsoft.com/office/drawing/2014/main" id="{E4C6B67A-8C6B-7C43-C5FA-9C1F3A0420DC}"/>
              </a:ext>
            </a:extLst>
          </p:cNvPr>
          <p:cNvSpPr/>
          <p:nvPr/>
        </p:nvSpPr>
        <p:spPr>
          <a:xfrm>
            <a:off x="9630420" y="1588708"/>
            <a:ext cx="107829" cy="47529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DC9B301C-A0F0-BBDA-8116-0F5A7F9033DB}"/>
              </a:ext>
            </a:extLst>
          </p:cNvPr>
          <p:cNvSpPr txBox="1"/>
          <p:nvPr/>
        </p:nvSpPr>
        <p:spPr>
          <a:xfrm>
            <a:off x="1565554" y="6137169"/>
            <a:ext cx="383382" cy="307777"/>
          </a:xfrm>
          <a:prstGeom prst="rect">
            <a:avLst/>
          </a:prstGeom>
          <a:solidFill>
            <a:schemeClr val="bg1"/>
          </a:solidFill>
        </p:spPr>
        <p:txBody>
          <a:bodyPr wrap="square" rtlCol="0">
            <a:spAutoFit/>
          </a:bodyPr>
          <a:lstStyle/>
          <a:p>
            <a:r>
              <a:rPr lang="en-US" sz="1400" dirty="0"/>
              <a:t>8B</a:t>
            </a:r>
          </a:p>
        </p:txBody>
      </p:sp>
      <p:sp>
        <p:nvSpPr>
          <p:cNvPr id="54" name="TextBox 53">
            <a:extLst>
              <a:ext uri="{FF2B5EF4-FFF2-40B4-BE49-F238E27FC236}">
                <a16:creationId xmlns:a16="http://schemas.microsoft.com/office/drawing/2014/main" id="{F7497A49-E0EE-4A51-15D3-88AEDDB55EC5}"/>
              </a:ext>
            </a:extLst>
          </p:cNvPr>
          <p:cNvSpPr txBox="1"/>
          <p:nvPr/>
        </p:nvSpPr>
        <p:spPr>
          <a:xfrm>
            <a:off x="3914609" y="6137169"/>
            <a:ext cx="383382" cy="307777"/>
          </a:xfrm>
          <a:prstGeom prst="rect">
            <a:avLst/>
          </a:prstGeom>
          <a:solidFill>
            <a:schemeClr val="bg1"/>
          </a:solidFill>
        </p:spPr>
        <p:txBody>
          <a:bodyPr wrap="square" rtlCol="0">
            <a:spAutoFit/>
          </a:bodyPr>
          <a:lstStyle/>
          <a:p>
            <a:r>
              <a:rPr lang="en-US" sz="1400" dirty="0"/>
              <a:t>8B</a:t>
            </a:r>
          </a:p>
        </p:txBody>
      </p:sp>
    </p:spTree>
    <p:extLst>
      <p:ext uri="{BB962C8B-B14F-4D97-AF65-F5344CB8AC3E}">
        <p14:creationId xmlns:p14="http://schemas.microsoft.com/office/powerpoint/2010/main" val="3885060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08</a:t>
            </a:r>
            <a:r>
              <a:rPr lang="en-US" sz="8000" b="1" spc="600" dirty="0">
                <a:solidFill>
                  <a:srgbClr val="7E6F99"/>
                </a:solidFill>
                <a:latin typeface="Arial" panose="020B0604020202020204" pitchFamily="34" charset="0"/>
              </a:rPr>
              <a:t> </a:t>
            </a:r>
            <a:endParaRPr lang="en-US" sz="8000" b="1" dirty="0">
              <a:latin typeface="Arial" panose="020B0604020202020204" pitchFamily="34" charset="0"/>
            </a:endParaRPr>
          </a:p>
        </p:txBody>
      </p:sp>
      <p:sp>
        <p:nvSpPr>
          <p:cNvPr id="10" name="TextBox 9">
            <a:extLst>
              <a:ext uri="{FF2B5EF4-FFF2-40B4-BE49-F238E27FC236}">
                <a16:creationId xmlns:a16="http://schemas.microsoft.com/office/drawing/2014/main" id="{3952330B-EF8A-42CB-CE1E-76A7D39F2202}"/>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12" name="Rectangle 11">
            <a:extLst>
              <a:ext uri="{FF2B5EF4-FFF2-40B4-BE49-F238E27FC236}">
                <a16:creationId xmlns:a16="http://schemas.microsoft.com/office/drawing/2014/main" id="{BA87B942-DC49-0302-50D4-D94009928B27}"/>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13" name="Picture 12" descr="A brick house with a tall green bush&#10;&#10;Description automatically generated">
            <a:extLst>
              <a:ext uri="{FF2B5EF4-FFF2-40B4-BE49-F238E27FC236}">
                <a16:creationId xmlns:a16="http://schemas.microsoft.com/office/drawing/2014/main" id="{96CC1058-605B-3EE9-9210-BFBF30AF7CE7}"/>
              </a:ext>
            </a:extLst>
          </p:cNvPr>
          <p:cNvPicPr>
            <a:picLocks noChangeAspect="1"/>
          </p:cNvPicPr>
          <p:nvPr/>
        </p:nvPicPr>
        <p:blipFill rotWithShape="1">
          <a:blip r:embed="rId3">
            <a:extLst>
              <a:ext uri="{28A0092B-C50C-407E-A947-70E740481C1C}">
                <a14:useLocalDpi xmlns:a14="http://schemas.microsoft.com/office/drawing/2010/main" val="0"/>
              </a:ext>
            </a:extLst>
          </a:blip>
          <a:srcRect l="1" r="20923" b="14049"/>
          <a:stretch/>
        </p:blipFill>
        <p:spPr>
          <a:xfrm>
            <a:off x="9605636" y="1913184"/>
            <a:ext cx="2468428" cy="2012271"/>
          </a:xfrm>
          <a:prstGeom prst="rect">
            <a:avLst/>
          </a:prstGeom>
        </p:spPr>
      </p:pic>
      <p:pic>
        <p:nvPicPr>
          <p:cNvPr id="14" name="Picture 13" descr="A person holding a map&#10;&#10;Description automatically generated">
            <a:extLst>
              <a:ext uri="{FF2B5EF4-FFF2-40B4-BE49-F238E27FC236}">
                <a16:creationId xmlns:a16="http://schemas.microsoft.com/office/drawing/2014/main" id="{5B1C2112-0770-C871-3E35-DA0A9E6C73BA}"/>
              </a:ext>
            </a:extLst>
          </p:cNvPr>
          <p:cNvPicPr>
            <a:picLocks noChangeAspect="1"/>
          </p:cNvPicPr>
          <p:nvPr/>
        </p:nvPicPr>
        <p:blipFill rotWithShape="1">
          <a:blip r:embed="rId4">
            <a:extLst>
              <a:ext uri="{28A0092B-C50C-407E-A947-70E740481C1C}">
                <a14:useLocalDpi xmlns:a14="http://schemas.microsoft.com/office/drawing/2010/main" val="0"/>
              </a:ext>
            </a:extLst>
          </a:blip>
          <a:srcRect t="153" b="607"/>
          <a:stretch/>
        </p:blipFill>
        <p:spPr>
          <a:xfrm>
            <a:off x="5015640" y="4009138"/>
            <a:ext cx="2445264" cy="1819994"/>
          </a:xfrm>
          <a:prstGeom prst="rect">
            <a:avLst/>
          </a:prstGeom>
        </p:spPr>
      </p:pic>
      <p:pic>
        <p:nvPicPr>
          <p:cNvPr id="16" name="Picture 15" descr="A sign in a park&#10;&#10;Description automatically generated">
            <a:extLst>
              <a:ext uri="{FF2B5EF4-FFF2-40B4-BE49-F238E27FC236}">
                <a16:creationId xmlns:a16="http://schemas.microsoft.com/office/drawing/2014/main" id="{4EA76831-C7A6-F16B-7C98-5F4E2E345EC6}"/>
              </a:ext>
            </a:extLst>
          </p:cNvPr>
          <p:cNvPicPr>
            <a:picLocks noChangeAspect="1"/>
          </p:cNvPicPr>
          <p:nvPr/>
        </p:nvPicPr>
        <p:blipFill rotWithShape="1">
          <a:blip r:embed="rId5">
            <a:extLst>
              <a:ext uri="{28A0092B-C50C-407E-A947-70E740481C1C}">
                <a14:useLocalDpi xmlns:a14="http://schemas.microsoft.com/office/drawing/2010/main" val="0"/>
              </a:ext>
            </a:extLst>
          </a:blip>
          <a:srcRect l="11913" t="5315"/>
          <a:stretch/>
        </p:blipFill>
        <p:spPr>
          <a:xfrm>
            <a:off x="56372" y="3997476"/>
            <a:ext cx="2330070" cy="1878465"/>
          </a:xfrm>
          <a:prstGeom prst="rect">
            <a:avLst/>
          </a:prstGeom>
        </p:spPr>
      </p:pic>
      <p:sp>
        <p:nvSpPr>
          <p:cNvPr id="17" name="TextBox 16">
            <a:extLst>
              <a:ext uri="{FF2B5EF4-FFF2-40B4-BE49-F238E27FC236}">
                <a16:creationId xmlns:a16="http://schemas.microsoft.com/office/drawing/2014/main" id="{02109C20-E94F-6AC6-CEC5-72E282ED8943}"/>
              </a:ext>
            </a:extLst>
          </p:cNvPr>
          <p:cNvSpPr txBox="1"/>
          <p:nvPr/>
        </p:nvSpPr>
        <p:spPr>
          <a:xfrm>
            <a:off x="11547311" y="3572777"/>
            <a:ext cx="466962" cy="307777"/>
          </a:xfrm>
          <a:prstGeom prst="rect">
            <a:avLst/>
          </a:prstGeom>
          <a:solidFill>
            <a:schemeClr val="bg1"/>
          </a:solidFill>
        </p:spPr>
        <p:txBody>
          <a:bodyPr wrap="square" rtlCol="0">
            <a:spAutoFit/>
          </a:bodyPr>
          <a:lstStyle/>
          <a:p>
            <a:r>
              <a:rPr lang="en-US" sz="1400" dirty="0"/>
              <a:t>32B</a:t>
            </a:r>
          </a:p>
        </p:txBody>
      </p:sp>
      <p:sp>
        <p:nvSpPr>
          <p:cNvPr id="19" name="TextBox 18">
            <a:extLst>
              <a:ext uri="{FF2B5EF4-FFF2-40B4-BE49-F238E27FC236}">
                <a16:creationId xmlns:a16="http://schemas.microsoft.com/office/drawing/2014/main" id="{C9FA1316-0ABF-3BBC-5905-AAC60E3008F8}"/>
              </a:ext>
            </a:extLst>
          </p:cNvPr>
          <p:cNvSpPr txBox="1"/>
          <p:nvPr/>
        </p:nvSpPr>
        <p:spPr>
          <a:xfrm>
            <a:off x="1848513" y="5518583"/>
            <a:ext cx="479049" cy="307777"/>
          </a:xfrm>
          <a:prstGeom prst="rect">
            <a:avLst/>
          </a:prstGeom>
          <a:solidFill>
            <a:schemeClr val="bg1"/>
          </a:solidFill>
        </p:spPr>
        <p:txBody>
          <a:bodyPr wrap="square" rtlCol="0">
            <a:spAutoFit/>
          </a:bodyPr>
          <a:lstStyle/>
          <a:p>
            <a:r>
              <a:rPr lang="en-US" sz="1400" dirty="0"/>
              <a:t>32D</a:t>
            </a:r>
          </a:p>
        </p:txBody>
      </p:sp>
      <p:pic>
        <p:nvPicPr>
          <p:cNvPr id="20" name="Picture 19" descr="A group of trash cans in a courtyard&#10;&#10;Description automatically generated">
            <a:extLst>
              <a:ext uri="{FF2B5EF4-FFF2-40B4-BE49-F238E27FC236}">
                <a16:creationId xmlns:a16="http://schemas.microsoft.com/office/drawing/2014/main" id="{CF10F6FC-9518-8903-05F3-909FBAAAEB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4812" y="1913184"/>
            <a:ext cx="1987973" cy="2650633"/>
          </a:xfrm>
          <a:prstGeom prst="rect">
            <a:avLst/>
          </a:prstGeom>
        </p:spPr>
      </p:pic>
      <p:sp>
        <p:nvSpPr>
          <p:cNvPr id="21" name="TextBox 20">
            <a:extLst>
              <a:ext uri="{FF2B5EF4-FFF2-40B4-BE49-F238E27FC236}">
                <a16:creationId xmlns:a16="http://schemas.microsoft.com/office/drawing/2014/main" id="{390E8BF1-9D2A-708B-9A9F-45986F7524F0}"/>
              </a:ext>
            </a:extLst>
          </p:cNvPr>
          <p:cNvSpPr txBox="1"/>
          <p:nvPr/>
        </p:nvSpPr>
        <p:spPr>
          <a:xfrm>
            <a:off x="8987183" y="4212630"/>
            <a:ext cx="485910" cy="307777"/>
          </a:xfrm>
          <a:prstGeom prst="rect">
            <a:avLst/>
          </a:prstGeom>
          <a:solidFill>
            <a:schemeClr val="bg1"/>
          </a:solidFill>
        </p:spPr>
        <p:txBody>
          <a:bodyPr wrap="square" rtlCol="0">
            <a:spAutoFit/>
          </a:bodyPr>
          <a:lstStyle/>
          <a:p>
            <a:r>
              <a:rPr lang="en-US" sz="1400" dirty="0"/>
              <a:t>23A</a:t>
            </a:r>
          </a:p>
        </p:txBody>
      </p:sp>
      <p:pic>
        <p:nvPicPr>
          <p:cNvPr id="24" name="Picture 23" descr="A sign on a wall&#10;&#10;Description automatically generated">
            <a:extLst>
              <a:ext uri="{FF2B5EF4-FFF2-40B4-BE49-F238E27FC236}">
                <a16:creationId xmlns:a16="http://schemas.microsoft.com/office/drawing/2014/main" id="{6E3CDE7F-A635-866E-137B-032B58589D07}"/>
              </a:ext>
            </a:extLst>
          </p:cNvPr>
          <p:cNvPicPr>
            <a:picLocks noChangeAspect="1"/>
          </p:cNvPicPr>
          <p:nvPr/>
        </p:nvPicPr>
        <p:blipFill rotWithShape="1">
          <a:blip r:embed="rId7">
            <a:extLst>
              <a:ext uri="{28A0092B-C50C-407E-A947-70E740481C1C}">
                <a14:useLocalDpi xmlns:a14="http://schemas.microsoft.com/office/drawing/2010/main" val="0"/>
              </a:ext>
            </a:extLst>
          </a:blip>
          <a:srcRect t="-221" b="-289"/>
          <a:stretch/>
        </p:blipFill>
        <p:spPr>
          <a:xfrm>
            <a:off x="2476311" y="3997476"/>
            <a:ext cx="2445264" cy="1843319"/>
          </a:xfrm>
          <a:prstGeom prst="rect">
            <a:avLst/>
          </a:prstGeom>
        </p:spPr>
      </p:pic>
      <p:pic>
        <p:nvPicPr>
          <p:cNvPr id="44" name="Picture 43" descr="A toilet in a bathroom">
            <a:extLst>
              <a:ext uri="{FF2B5EF4-FFF2-40B4-BE49-F238E27FC236}">
                <a16:creationId xmlns:a16="http://schemas.microsoft.com/office/drawing/2014/main" id="{A84AFFEA-557A-FA34-079F-C3220066C102}"/>
              </a:ext>
            </a:extLst>
          </p:cNvPr>
          <p:cNvPicPr>
            <a:picLocks noChangeAspect="1"/>
          </p:cNvPicPr>
          <p:nvPr/>
        </p:nvPicPr>
        <p:blipFill rotWithShape="1">
          <a:blip r:embed="rId8">
            <a:extLst>
              <a:ext uri="{28A0092B-C50C-407E-A947-70E740481C1C}">
                <a14:useLocalDpi xmlns:a14="http://schemas.microsoft.com/office/drawing/2010/main" val="0"/>
              </a:ext>
            </a:extLst>
          </a:blip>
          <a:srcRect t="6383"/>
          <a:stretch/>
        </p:blipFill>
        <p:spPr>
          <a:xfrm>
            <a:off x="5012780" y="1913184"/>
            <a:ext cx="2450985" cy="1843319"/>
          </a:xfrm>
          <a:prstGeom prst="rect">
            <a:avLst/>
          </a:prstGeom>
        </p:spPr>
      </p:pic>
      <p:sp>
        <p:nvSpPr>
          <p:cNvPr id="45" name="TextBox 44">
            <a:extLst>
              <a:ext uri="{FF2B5EF4-FFF2-40B4-BE49-F238E27FC236}">
                <a16:creationId xmlns:a16="http://schemas.microsoft.com/office/drawing/2014/main" id="{74E1D6CC-3460-B010-5EDE-4A9B8AEDAD56}"/>
              </a:ext>
            </a:extLst>
          </p:cNvPr>
          <p:cNvSpPr txBox="1"/>
          <p:nvPr/>
        </p:nvSpPr>
        <p:spPr>
          <a:xfrm>
            <a:off x="6926977" y="3396571"/>
            <a:ext cx="482470" cy="307777"/>
          </a:xfrm>
          <a:prstGeom prst="rect">
            <a:avLst/>
          </a:prstGeom>
          <a:solidFill>
            <a:schemeClr val="bg1"/>
          </a:solidFill>
        </p:spPr>
        <p:txBody>
          <a:bodyPr wrap="square" rtlCol="0">
            <a:spAutoFit/>
          </a:bodyPr>
          <a:lstStyle/>
          <a:p>
            <a:r>
              <a:rPr lang="en-US" sz="1400" dirty="0"/>
              <a:t>10A</a:t>
            </a:r>
          </a:p>
        </p:txBody>
      </p:sp>
      <p:pic>
        <p:nvPicPr>
          <p:cNvPr id="46" name="Picture 45" descr="A white ceiling with a vent and a fire alarm&#10;&#10;Description automatically generated">
            <a:extLst>
              <a:ext uri="{FF2B5EF4-FFF2-40B4-BE49-F238E27FC236}">
                <a16:creationId xmlns:a16="http://schemas.microsoft.com/office/drawing/2014/main" id="{F6421429-3100-7597-56A6-062548D4EB3D}"/>
              </a:ext>
            </a:extLst>
          </p:cNvPr>
          <p:cNvPicPr>
            <a:picLocks noChangeAspect="1"/>
          </p:cNvPicPr>
          <p:nvPr/>
        </p:nvPicPr>
        <p:blipFill rotWithShape="1">
          <a:blip r:embed="rId9">
            <a:extLst>
              <a:ext uri="{28A0092B-C50C-407E-A947-70E740481C1C}">
                <a14:useLocalDpi xmlns:a14="http://schemas.microsoft.com/office/drawing/2010/main" val="0"/>
              </a:ext>
            </a:extLst>
          </a:blip>
          <a:srcRect l="920" t="336" r="13997" b="7646"/>
          <a:stretch/>
        </p:blipFill>
        <p:spPr>
          <a:xfrm>
            <a:off x="56372" y="1896182"/>
            <a:ext cx="2330071" cy="1889985"/>
          </a:xfrm>
          <a:prstGeom prst="rect">
            <a:avLst/>
          </a:prstGeom>
        </p:spPr>
      </p:pic>
      <p:sp>
        <p:nvSpPr>
          <p:cNvPr id="47" name="TextBox 46">
            <a:extLst>
              <a:ext uri="{FF2B5EF4-FFF2-40B4-BE49-F238E27FC236}">
                <a16:creationId xmlns:a16="http://schemas.microsoft.com/office/drawing/2014/main" id="{BE906201-A5DF-2FA7-5C0F-DE416C6282C1}"/>
              </a:ext>
            </a:extLst>
          </p:cNvPr>
          <p:cNvSpPr txBox="1"/>
          <p:nvPr/>
        </p:nvSpPr>
        <p:spPr>
          <a:xfrm>
            <a:off x="1957109" y="3424280"/>
            <a:ext cx="366973" cy="307777"/>
          </a:xfrm>
          <a:prstGeom prst="rect">
            <a:avLst/>
          </a:prstGeom>
          <a:solidFill>
            <a:schemeClr val="bg1"/>
          </a:solidFill>
        </p:spPr>
        <p:txBody>
          <a:bodyPr wrap="square" rtlCol="0">
            <a:spAutoFit/>
          </a:bodyPr>
          <a:lstStyle/>
          <a:p>
            <a:r>
              <a:rPr lang="en-US" sz="1400" dirty="0"/>
              <a:t>9E</a:t>
            </a:r>
          </a:p>
        </p:txBody>
      </p:sp>
      <p:pic>
        <p:nvPicPr>
          <p:cNvPr id="48" name="Picture 47" descr="A gate with a lock&#10;&#10;Description automatically generated">
            <a:extLst>
              <a:ext uri="{FF2B5EF4-FFF2-40B4-BE49-F238E27FC236}">
                <a16:creationId xmlns:a16="http://schemas.microsoft.com/office/drawing/2014/main" id="{0B655ABF-A71B-3551-1615-E7F89803D7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6311" y="1919309"/>
            <a:ext cx="2458304" cy="1843730"/>
          </a:xfrm>
          <a:prstGeom prst="rect">
            <a:avLst/>
          </a:prstGeom>
        </p:spPr>
      </p:pic>
      <p:sp>
        <p:nvSpPr>
          <p:cNvPr id="49" name="TextBox 48">
            <a:extLst>
              <a:ext uri="{FF2B5EF4-FFF2-40B4-BE49-F238E27FC236}">
                <a16:creationId xmlns:a16="http://schemas.microsoft.com/office/drawing/2014/main" id="{4EC21BBE-2FCA-01A0-FE66-ECFD5B892B80}"/>
              </a:ext>
            </a:extLst>
          </p:cNvPr>
          <p:cNvSpPr txBox="1"/>
          <p:nvPr/>
        </p:nvSpPr>
        <p:spPr>
          <a:xfrm>
            <a:off x="4472271" y="3396571"/>
            <a:ext cx="406090" cy="307777"/>
          </a:xfrm>
          <a:prstGeom prst="rect">
            <a:avLst/>
          </a:prstGeom>
          <a:solidFill>
            <a:schemeClr val="bg1"/>
          </a:solidFill>
        </p:spPr>
        <p:txBody>
          <a:bodyPr wrap="square" rtlCol="0">
            <a:spAutoFit/>
          </a:bodyPr>
          <a:lstStyle/>
          <a:p>
            <a:r>
              <a:rPr lang="en-US" sz="1400" dirty="0"/>
              <a:t>9H</a:t>
            </a:r>
          </a:p>
        </p:txBody>
      </p:sp>
      <p:pic>
        <p:nvPicPr>
          <p:cNvPr id="51" name="Picture 50" descr="A stone steps with a metal hand rail&#10;&#10;Description automatically generated">
            <a:extLst>
              <a:ext uri="{FF2B5EF4-FFF2-40B4-BE49-F238E27FC236}">
                <a16:creationId xmlns:a16="http://schemas.microsoft.com/office/drawing/2014/main" id="{95BFF9D3-0A0F-C9D6-CF9E-C6BFA87F0E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0971" y="4033884"/>
            <a:ext cx="2457758" cy="1843319"/>
          </a:xfrm>
          <a:prstGeom prst="rect">
            <a:avLst/>
          </a:prstGeom>
        </p:spPr>
      </p:pic>
      <p:sp>
        <p:nvSpPr>
          <p:cNvPr id="52" name="TextBox 51">
            <a:extLst>
              <a:ext uri="{FF2B5EF4-FFF2-40B4-BE49-F238E27FC236}">
                <a16:creationId xmlns:a16="http://schemas.microsoft.com/office/drawing/2014/main" id="{D9E4B4CC-2D42-C6B3-ACDF-063DBAB787E0}"/>
              </a:ext>
            </a:extLst>
          </p:cNvPr>
          <p:cNvSpPr txBox="1"/>
          <p:nvPr/>
        </p:nvSpPr>
        <p:spPr>
          <a:xfrm>
            <a:off x="11536299" y="5516003"/>
            <a:ext cx="477055" cy="307777"/>
          </a:xfrm>
          <a:prstGeom prst="rect">
            <a:avLst/>
          </a:prstGeom>
          <a:solidFill>
            <a:schemeClr val="bg1"/>
          </a:solidFill>
        </p:spPr>
        <p:txBody>
          <a:bodyPr wrap="square" rtlCol="0">
            <a:spAutoFit/>
          </a:bodyPr>
          <a:lstStyle/>
          <a:p>
            <a:r>
              <a:rPr lang="en-US" sz="1400" dirty="0"/>
              <a:t>32H</a:t>
            </a:r>
          </a:p>
        </p:txBody>
      </p:sp>
      <p:sp>
        <p:nvSpPr>
          <p:cNvPr id="53" name="TextBox 52">
            <a:extLst>
              <a:ext uri="{FF2B5EF4-FFF2-40B4-BE49-F238E27FC236}">
                <a16:creationId xmlns:a16="http://schemas.microsoft.com/office/drawing/2014/main" id="{59E85B93-F308-9120-3150-1D470FA18FA4}"/>
              </a:ext>
            </a:extLst>
          </p:cNvPr>
          <p:cNvSpPr txBox="1"/>
          <p:nvPr/>
        </p:nvSpPr>
        <p:spPr>
          <a:xfrm>
            <a:off x="6929189" y="5458802"/>
            <a:ext cx="480258" cy="307777"/>
          </a:xfrm>
          <a:prstGeom prst="rect">
            <a:avLst/>
          </a:prstGeom>
          <a:solidFill>
            <a:schemeClr val="bg1"/>
          </a:solidFill>
        </p:spPr>
        <p:txBody>
          <a:bodyPr wrap="square" rtlCol="0">
            <a:spAutoFit/>
          </a:bodyPr>
          <a:lstStyle/>
          <a:p>
            <a:r>
              <a:rPr lang="en-US" sz="1400" dirty="0"/>
              <a:t>32G</a:t>
            </a:r>
          </a:p>
        </p:txBody>
      </p:sp>
      <p:sp>
        <p:nvSpPr>
          <p:cNvPr id="54" name="TextBox 53">
            <a:extLst>
              <a:ext uri="{FF2B5EF4-FFF2-40B4-BE49-F238E27FC236}">
                <a16:creationId xmlns:a16="http://schemas.microsoft.com/office/drawing/2014/main" id="{76FA10DB-7747-C485-8D5D-E205BB77E1B1}"/>
              </a:ext>
            </a:extLst>
          </p:cNvPr>
          <p:cNvSpPr txBox="1"/>
          <p:nvPr/>
        </p:nvSpPr>
        <p:spPr>
          <a:xfrm>
            <a:off x="4385267" y="5466104"/>
            <a:ext cx="485044" cy="307777"/>
          </a:xfrm>
          <a:prstGeom prst="rect">
            <a:avLst/>
          </a:prstGeom>
          <a:solidFill>
            <a:schemeClr val="bg1"/>
          </a:solidFill>
        </p:spPr>
        <p:txBody>
          <a:bodyPr wrap="square" rtlCol="0">
            <a:spAutoFit/>
          </a:bodyPr>
          <a:lstStyle/>
          <a:p>
            <a:r>
              <a:rPr lang="en-US" sz="1400" dirty="0"/>
              <a:t>32G</a:t>
            </a:r>
          </a:p>
        </p:txBody>
      </p:sp>
    </p:spTree>
    <p:extLst>
      <p:ext uri="{BB962C8B-B14F-4D97-AF65-F5344CB8AC3E}">
        <p14:creationId xmlns:p14="http://schemas.microsoft.com/office/powerpoint/2010/main" val="223879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98CDE-8F88-4DA2-8799-849CB94E365E}"/>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ight Triangle 5">
            <a:extLst>
              <a:ext uri="{FF2B5EF4-FFF2-40B4-BE49-F238E27FC236}">
                <a16:creationId xmlns:a16="http://schemas.microsoft.com/office/drawing/2014/main" id="{3DAF590B-56BB-452F-8009-5FA0CEFC6D2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Content Placeholder 2">
            <a:extLst>
              <a:ext uri="{FF2B5EF4-FFF2-40B4-BE49-F238E27FC236}">
                <a16:creationId xmlns:a16="http://schemas.microsoft.com/office/drawing/2014/main" id="{22562F7D-6DF6-472E-A4C2-ECE5B15A7C88}"/>
              </a:ext>
            </a:extLst>
          </p:cNvPr>
          <p:cNvSpPr>
            <a:spLocks noGrp="1"/>
          </p:cNvSpPr>
          <p:nvPr>
            <p:ph sz="half" idx="1"/>
          </p:nvPr>
        </p:nvSpPr>
        <p:spPr>
          <a:xfrm>
            <a:off x="2679655" y="1901799"/>
            <a:ext cx="3589292" cy="4351338"/>
          </a:xfrm>
        </p:spPr>
        <p:txBody>
          <a:bodyPr>
            <a:noAutofit/>
          </a:bodyPr>
          <a:lstStyle/>
          <a:p>
            <a:pPr marL="0" marR="0" lvl="0" indent="0" algn="r" defTabSz="914400" rtl="0" eaLnBrk="1" fontAlgn="auto" latinLnBrk="0" hangingPunct="1">
              <a:lnSpc>
                <a:spcPct val="90000"/>
              </a:lnSpc>
              <a:spcBef>
                <a:spcPts val="1000"/>
              </a:spcBef>
              <a:spcAft>
                <a:spcPts val="0"/>
              </a:spcAft>
              <a:buClrTx/>
              <a:buSzTx/>
              <a:buNone/>
              <a:tabLst/>
              <a:defRPr/>
            </a:pPr>
            <a:endParaRPr lang="en-US" sz="1800" b="1"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r>
              <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rPr>
              <a:t>= $</a:t>
            </a:r>
            <a:r>
              <a:rPr lang="en-US" sz="1600" dirty="0">
                <a:solidFill>
                  <a:srgbClr val="62487B"/>
                </a:solidFill>
              </a:rPr>
              <a:t>823,350</a:t>
            </a:r>
            <a:r>
              <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rPr>
              <a:t>  </a:t>
            </a:r>
            <a:endParaRPr lang="en-US" sz="1600"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r>
              <a:rPr lang="en-US" sz="1600" dirty="0">
                <a:solidFill>
                  <a:srgbClr val="62487B"/>
                </a:solidFill>
              </a:rPr>
              <a:t>= $825,575  </a:t>
            </a: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a:p>
            <a:pPr marL="0" marR="0" lvl="0" indent="0" defTabSz="914400" rtl="0" eaLnBrk="1" fontAlgn="auto" latinLnBrk="0" hangingPunct="1">
              <a:lnSpc>
                <a:spcPct val="90000"/>
              </a:lnSpc>
              <a:spcBef>
                <a:spcPts val="1000"/>
              </a:spcBef>
              <a:spcAft>
                <a:spcPts val="0"/>
              </a:spcAft>
              <a:buClrTx/>
              <a:buSzTx/>
              <a:buNone/>
              <a:tabLst/>
              <a:defRPr/>
            </a:pPr>
            <a:r>
              <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rPr>
              <a:t>= $</a:t>
            </a:r>
            <a:r>
              <a:rPr lang="en-US" sz="1600" dirty="0">
                <a:solidFill>
                  <a:srgbClr val="62487B"/>
                </a:solidFill>
              </a:rPr>
              <a:t>337,900</a:t>
            </a: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a:p>
            <a:pPr marL="0" marR="0" lvl="0" indent="0" defTabSz="914400" rtl="0" eaLnBrk="1" fontAlgn="auto" latinLnBrk="0" hangingPunct="1">
              <a:lnSpc>
                <a:spcPct val="90000"/>
              </a:lnSpc>
              <a:spcBef>
                <a:spcPts val="1000"/>
              </a:spcBef>
              <a:spcAft>
                <a:spcPts val="0"/>
              </a:spcAft>
              <a:buClrTx/>
              <a:buSzTx/>
              <a:buNone/>
              <a:tabLst/>
              <a:defRPr/>
            </a:pPr>
            <a:r>
              <a:rPr lang="en-US" sz="1600" dirty="0">
                <a:solidFill>
                  <a:srgbClr val="62487B"/>
                </a:solidFill>
              </a:rPr>
              <a:t>= $1,986,825</a:t>
            </a:r>
          </a:p>
          <a:p>
            <a:pPr marL="0" marR="0" lvl="0" indent="0"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r>
              <a:rPr lang="en-US" sz="1600" dirty="0">
                <a:solidFill>
                  <a:srgbClr val="62487B"/>
                </a:solidFill>
              </a:rPr>
              <a:t>= 5.5M - 6M</a:t>
            </a:r>
          </a:p>
          <a:p>
            <a:pPr marL="0" marR="0" lvl="0" indent="0" defTabSz="914400" rtl="0"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a:p>
            <a:pPr marL="0" marR="0" lvl="0" indent="0"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defTabSz="914400" rtl="0" eaLnBrk="1" fontAlgn="auto" latinLnBrk="0" hangingPunct="1">
              <a:lnSpc>
                <a:spcPct val="90000"/>
              </a:lnSpc>
              <a:spcBef>
                <a:spcPts val="1000"/>
              </a:spcBef>
              <a:spcAft>
                <a:spcPts val="0"/>
              </a:spcAft>
              <a:buClrTx/>
              <a:buSzTx/>
              <a:buNone/>
              <a:tabLst/>
              <a:defRPr/>
            </a:pPr>
            <a:r>
              <a:rPr lang="en-US" sz="1600" dirty="0">
                <a:solidFill>
                  <a:srgbClr val="62487B"/>
                </a:solidFill>
              </a:rPr>
              <a:t>= 8,270 SF</a:t>
            </a: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algn="ctr" defTabSz="914400" rtl="0"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algn="ctr" defTabSz="914400" rtl="0" eaLnBrk="1" fontAlgn="auto" latinLnBrk="0" hangingPunct="1">
              <a:lnSpc>
                <a:spcPct val="90000"/>
              </a:lnSpc>
              <a:spcBef>
                <a:spcPts val="1000"/>
              </a:spcBef>
              <a:spcAft>
                <a:spcPts val="0"/>
              </a:spcAft>
              <a:buClrTx/>
              <a:buSzTx/>
              <a:buNone/>
              <a:tabLst/>
              <a:defRPr/>
            </a:pPr>
            <a:endParaRPr lang="en-US" sz="1600" dirty="0">
              <a:solidFill>
                <a:srgbClr val="62487B"/>
              </a:solidFill>
            </a:endParaRPr>
          </a:p>
          <a:p>
            <a:pPr marL="0" marR="0" lvl="0" indent="0" algn="ctr" defTabSz="914400" rtl="0" eaLnBrk="1" fontAlgn="auto" latinLnBrk="0" hangingPunct="1">
              <a:lnSpc>
                <a:spcPct val="90000"/>
              </a:lnSpc>
              <a:spcBef>
                <a:spcPts val="1000"/>
              </a:spcBef>
              <a:spcAft>
                <a:spcPts val="0"/>
              </a:spcAft>
              <a:buClrTx/>
              <a:buSzTx/>
              <a:buNone/>
              <a:tabLst/>
              <a:defRPr/>
            </a:pPr>
            <a:endParaRPr kumimoji="0" lang="en-US" sz="16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78EE8755-598B-43CD-84EA-26D0DC946A29}"/>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08</a:t>
            </a:r>
            <a:r>
              <a:rPr lang="en-US" sz="8000" b="1" spc="600" dirty="0">
                <a:solidFill>
                  <a:srgbClr val="7E6F99"/>
                </a:solidFill>
                <a:latin typeface="Arial" panose="020B0604020202020204" pitchFamily="34" charset="0"/>
              </a:rPr>
              <a:t> </a:t>
            </a:r>
            <a:endParaRPr lang="en-US" sz="8000" b="1" dirty="0">
              <a:latin typeface="Arial" panose="020B0604020202020204" pitchFamily="34" charset="0"/>
            </a:endParaRPr>
          </a:p>
        </p:txBody>
      </p:sp>
      <p:sp>
        <p:nvSpPr>
          <p:cNvPr id="15" name="Content Placeholder 2">
            <a:extLst>
              <a:ext uri="{FF2B5EF4-FFF2-40B4-BE49-F238E27FC236}">
                <a16:creationId xmlns:a16="http://schemas.microsoft.com/office/drawing/2014/main" id="{6CDF9EE1-ADA5-41E7-941B-7D1810647AF6}"/>
              </a:ext>
            </a:extLst>
          </p:cNvPr>
          <p:cNvSpPr txBox="1">
            <a:spLocks/>
          </p:cNvSpPr>
          <p:nvPr/>
        </p:nvSpPr>
        <p:spPr>
          <a:xfrm>
            <a:off x="99588" y="2268566"/>
            <a:ext cx="2666599" cy="26082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defRPr/>
            </a:pPr>
            <a:r>
              <a:rPr lang="en-US" sz="1600" dirty="0">
                <a:solidFill>
                  <a:srgbClr val="62487B"/>
                </a:solidFill>
              </a:rPr>
              <a:t>URGENT</a:t>
            </a:r>
          </a:p>
          <a:p>
            <a:pPr marL="0" indent="0" algn="r">
              <a:buFont typeface="Arial" panose="020B0604020202020204" pitchFamily="34" charset="0"/>
              <a:buNone/>
              <a:defRPr/>
            </a:pPr>
            <a:r>
              <a:rPr lang="en-US" sz="1600" dirty="0">
                <a:solidFill>
                  <a:srgbClr val="62487B"/>
                </a:solidFill>
              </a:rPr>
              <a:t>REQUIRED</a:t>
            </a:r>
          </a:p>
          <a:p>
            <a:pPr marL="0" indent="0" algn="r">
              <a:buFont typeface="Arial" panose="020B0604020202020204" pitchFamily="34" charset="0"/>
              <a:buNone/>
              <a:defRPr/>
            </a:pPr>
            <a:r>
              <a:rPr lang="en-US" sz="1600" dirty="0">
                <a:solidFill>
                  <a:srgbClr val="62487B"/>
                </a:solidFill>
              </a:rPr>
              <a:t>RECOMMENDED</a:t>
            </a:r>
          </a:p>
          <a:p>
            <a:pPr marL="0" indent="0" algn="r">
              <a:buFont typeface="Arial" panose="020B0604020202020204" pitchFamily="34" charset="0"/>
              <a:buNone/>
              <a:defRPr/>
            </a:pPr>
            <a:r>
              <a:rPr lang="en-US" sz="1600" dirty="0">
                <a:solidFill>
                  <a:srgbClr val="62487B"/>
                </a:solidFill>
              </a:rPr>
              <a:t>TOTAL INVESTMENT</a:t>
            </a:r>
          </a:p>
          <a:p>
            <a:pPr marL="0" indent="0" algn="r">
              <a:buFont typeface="Arial" panose="020B0604020202020204" pitchFamily="34" charset="0"/>
              <a:buNone/>
              <a:defRPr/>
            </a:pPr>
            <a:endParaRPr lang="en-US" sz="1600" dirty="0">
              <a:solidFill>
                <a:srgbClr val="62487B"/>
              </a:solidFill>
            </a:endParaRPr>
          </a:p>
          <a:p>
            <a:pPr marL="0" indent="0" algn="r">
              <a:buFont typeface="Arial" panose="020B0604020202020204" pitchFamily="34" charset="0"/>
              <a:buNone/>
              <a:defRPr/>
            </a:pPr>
            <a:r>
              <a:rPr lang="en-US" sz="1600" dirty="0">
                <a:solidFill>
                  <a:srgbClr val="62487B"/>
                </a:solidFill>
              </a:rPr>
              <a:t>FOR REFERENCE: COST OF 1988 ADDITION (11,390 SF) IN TODAY’S DOLLARS (2023)</a:t>
            </a:r>
          </a:p>
          <a:p>
            <a:pPr marL="0" indent="0" algn="r">
              <a:buFont typeface="Arial" panose="020B0604020202020204" pitchFamily="34" charset="0"/>
              <a:buNone/>
              <a:defRPr/>
            </a:pPr>
            <a:endParaRPr lang="en-US" sz="1600" dirty="0">
              <a:solidFill>
                <a:srgbClr val="62487B"/>
              </a:solidFill>
            </a:endParaRPr>
          </a:p>
          <a:p>
            <a:pPr marL="0" indent="0" algn="r">
              <a:buFont typeface="Arial" panose="020B0604020202020204" pitchFamily="34" charset="0"/>
              <a:buNone/>
              <a:defRPr/>
            </a:pPr>
            <a:r>
              <a:rPr lang="en-US" sz="1600" dirty="0">
                <a:solidFill>
                  <a:srgbClr val="62487B"/>
                </a:solidFill>
              </a:rPr>
              <a:t>ADDITIONAL SQUARE FOOTAGE REQUIRED TO MEET TODAY’S NEEDS</a:t>
            </a:r>
          </a:p>
          <a:p>
            <a:pPr marL="0" indent="0" algn="r">
              <a:buFont typeface="Arial" panose="020B0604020202020204" pitchFamily="34" charset="0"/>
              <a:buNone/>
              <a:defRPr/>
            </a:pPr>
            <a:endParaRPr lang="en-US" sz="1600" dirty="0">
              <a:solidFill>
                <a:srgbClr val="62487B"/>
              </a:solidFill>
            </a:endParaRPr>
          </a:p>
          <a:p>
            <a:pPr marL="0" indent="0" algn="r">
              <a:buFont typeface="Arial" panose="020B0604020202020204" pitchFamily="34" charset="0"/>
              <a:buNone/>
              <a:defRPr/>
            </a:pPr>
            <a:endParaRPr lang="en-US" sz="1600" dirty="0">
              <a:solidFill>
                <a:srgbClr val="62487B"/>
              </a:solidFill>
            </a:endParaRPr>
          </a:p>
          <a:p>
            <a:pPr marL="0" indent="0" algn="r">
              <a:buFont typeface="Arial" panose="020B0604020202020204" pitchFamily="34" charset="0"/>
              <a:buNone/>
              <a:defRPr/>
            </a:pPr>
            <a:endParaRPr lang="en-US" sz="1600" dirty="0">
              <a:solidFill>
                <a:srgbClr val="62487B"/>
              </a:solidFill>
            </a:endParaRPr>
          </a:p>
        </p:txBody>
      </p:sp>
      <p:sp>
        <p:nvSpPr>
          <p:cNvPr id="2" name="TextBox 1">
            <a:extLst>
              <a:ext uri="{FF2B5EF4-FFF2-40B4-BE49-F238E27FC236}">
                <a16:creationId xmlns:a16="http://schemas.microsoft.com/office/drawing/2014/main" id="{64B49B26-0A08-9E33-EE78-1FDED8AED985}"/>
              </a:ext>
            </a:extLst>
          </p:cNvPr>
          <p:cNvSpPr txBox="1"/>
          <p:nvPr/>
        </p:nvSpPr>
        <p:spPr>
          <a:xfrm>
            <a:off x="624811" y="1660958"/>
            <a:ext cx="3713583"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62487B"/>
                </a:solidFill>
                <a:effectLst/>
                <a:uLnTx/>
                <a:uFillTx/>
                <a:latin typeface="Arial" panose="020B0604020202020204" pitchFamily="34" charset="0"/>
                <a:ea typeface="+mn-ea"/>
                <a:cs typeface="+mn-cs"/>
              </a:rPr>
              <a:t>LIBRARY NEEDS:</a:t>
            </a:r>
          </a:p>
          <a:p>
            <a:endParaRPr lang="en-US" dirty="0"/>
          </a:p>
        </p:txBody>
      </p:sp>
      <p:sp>
        <p:nvSpPr>
          <p:cNvPr id="10" name="TextBox 9">
            <a:extLst>
              <a:ext uri="{FF2B5EF4-FFF2-40B4-BE49-F238E27FC236}">
                <a16:creationId xmlns:a16="http://schemas.microsoft.com/office/drawing/2014/main" id="{3952330B-EF8A-42CB-CE1E-76A7D39F2202}"/>
              </a:ext>
            </a:extLst>
          </p:cNvPr>
          <p:cNvSpPr txBox="1"/>
          <p:nvPr/>
        </p:nvSpPr>
        <p:spPr>
          <a:xfrm>
            <a:off x="1800835" y="516317"/>
            <a:ext cx="106391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CONDITION ASSESSMENT - </a:t>
            </a:r>
            <a:r>
              <a:rPr kumimoji="0" lang="en-US" sz="2800" b="1" i="0" u="none" strike="noStrike" kern="1200" cap="none" spc="600" normalizeH="0" baseline="0" noProof="0" dirty="0">
                <a:ln>
                  <a:noFill/>
                </a:ln>
                <a:solidFill>
                  <a:prstClr val="white"/>
                </a:solidFill>
                <a:effectLst/>
                <a:uLnTx/>
                <a:uFillTx/>
                <a:latin typeface="Arial" panose="020B0604020202020204" pitchFamily="34" charset="0"/>
                <a:ea typeface="+mn-ea"/>
                <a:cs typeface="+mn-cs"/>
              </a:rPr>
              <a:t>DRAFT</a:t>
            </a:r>
          </a:p>
        </p:txBody>
      </p:sp>
      <p:sp>
        <p:nvSpPr>
          <p:cNvPr id="12" name="Rectangle 11">
            <a:extLst>
              <a:ext uri="{FF2B5EF4-FFF2-40B4-BE49-F238E27FC236}">
                <a16:creationId xmlns:a16="http://schemas.microsoft.com/office/drawing/2014/main" id="{BA87B942-DC49-0302-50D4-D94009928B27}"/>
              </a:ext>
            </a:extLst>
          </p:cNvPr>
          <p:cNvSpPr/>
          <p:nvPr/>
        </p:nvSpPr>
        <p:spPr>
          <a:xfrm>
            <a:off x="1539242" y="242301"/>
            <a:ext cx="379277"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600" normalizeH="0" baseline="0" noProof="0" dirty="0">
                <a:ln>
                  <a:noFill/>
                </a:ln>
                <a:solidFill>
                  <a:srgbClr val="62487B"/>
                </a:solidFill>
                <a:effectLst/>
                <a:uLnTx/>
                <a:uFillTx/>
                <a:latin typeface="Arial" panose="020B0604020202020204" pitchFamily="34" charset="0"/>
                <a:ea typeface="+mn-ea"/>
                <a:cs typeface="+mn-cs"/>
              </a:rPr>
              <a:t>/</a:t>
            </a:r>
            <a:endParaRPr kumimoji="0" lang="en-US" sz="7000" b="0" i="0" u="none" strike="noStrike" kern="1200" cap="none" spc="0" normalizeH="0" baseline="0" noProof="0" dirty="0">
              <a:ln>
                <a:noFill/>
              </a:ln>
              <a:solidFill>
                <a:srgbClr val="62487B"/>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B2FA0DD5-D66A-58C3-237D-4120EE637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613" y="1970995"/>
            <a:ext cx="8085387" cy="4810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46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4EF17D-4273-4E30-9DAD-E1C3901CDCD9}"/>
              </a:ext>
            </a:extLst>
          </p:cNvPr>
          <p:cNvSpPr>
            <a:spLocks noGrp="1"/>
          </p:cNvSpPr>
          <p:nvPr>
            <p:ph sz="half" idx="1"/>
          </p:nvPr>
        </p:nvSpPr>
        <p:spPr>
          <a:xfrm>
            <a:off x="2214485" y="3430390"/>
            <a:ext cx="2700944" cy="659993"/>
          </a:xfrm>
          <a:noFill/>
        </p:spPr>
        <p:txBody>
          <a:bodyPr vert="horz" lIns="91440" tIns="45720" rIns="91440" bIns="45720" rtlCol="0">
            <a:normAutofit/>
          </a:bodyPr>
          <a:lstStyle/>
          <a:p>
            <a:pPr marL="0" indent="0" algn="ctr">
              <a:buNone/>
            </a:pPr>
            <a:r>
              <a:rPr lang="en-US" sz="4000" b="1" dirty="0">
                <a:solidFill>
                  <a:srgbClr val="080808"/>
                </a:solidFill>
                <a:latin typeface="+mn-lt"/>
              </a:rPr>
              <a:t>Questions?</a:t>
            </a:r>
          </a:p>
        </p:txBody>
      </p:sp>
      <p:sp>
        <p:nvSpPr>
          <p:cNvPr id="20" name="Content Placeholder 3">
            <a:extLst>
              <a:ext uri="{FF2B5EF4-FFF2-40B4-BE49-F238E27FC236}">
                <a16:creationId xmlns:a16="http://schemas.microsoft.com/office/drawing/2014/main" id="{6F771E54-D58F-4395-8CDC-9CD4FB703774}"/>
              </a:ext>
            </a:extLst>
          </p:cNvPr>
          <p:cNvSpPr txBox="1">
            <a:spLocks/>
          </p:cNvSpPr>
          <p:nvPr/>
        </p:nvSpPr>
        <p:spPr>
          <a:xfrm>
            <a:off x="6234163" y="-129838"/>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t>?</a:t>
            </a:r>
          </a:p>
        </p:txBody>
      </p:sp>
      <p:sp>
        <p:nvSpPr>
          <p:cNvPr id="22" name="Content Placeholder 3">
            <a:extLst>
              <a:ext uri="{FF2B5EF4-FFF2-40B4-BE49-F238E27FC236}">
                <a16:creationId xmlns:a16="http://schemas.microsoft.com/office/drawing/2014/main" id="{6B08E62D-11F6-483C-9286-CA4D43546779}"/>
              </a:ext>
            </a:extLst>
          </p:cNvPr>
          <p:cNvSpPr txBox="1">
            <a:spLocks/>
          </p:cNvSpPr>
          <p:nvPr/>
        </p:nvSpPr>
        <p:spPr>
          <a:xfrm>
            <a:off x="75550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tx2"/>
                </a:solidFill>
              </a:rPr>
              <a:t>?</a:t>
            </a:r>
          </a:p>
        </p:txBody>
      </p:sp>
      <p:sp>
        <p:nvSpPr>
          <p:cNvPr id="23" name="Content Placeholder 3">
            <a:extLst>
              <a:ext uri="{FF2B5EF4-FFF2-40B4-BE49-F238E27FC236}">
                <a16:creationId xmlns:a16="http://schemas.microsoft.com/office/drawing/2014/main" id="{71398111-A4DF-4875-A3DA-924AA7AEA2AB}"/>
              </a:ext>
            </a:extLst>
          </p:cNvPr>
          <p:cNvSpPr txBox="1">
            <a:spLocks/>
          </p:cNvSpPr>
          <p:nvPr/>
        </p:nvSpPr>
        <p:spPr>
          <a:xfrm>
            <a:off x="49642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solidFill>
              </a:rPr>
              <a:t>?</a:t>
            </a:r>
          </a:p>
        </p:txBody>
      </p:sp>
      <p:sp>
        <p:nvSpPr>
          <p:cNvPr id="24" name="Content Placeholder 3">
            <a:extLst>
              <a:ext uri="{FF2B5EF4-FFF2-40B4-BE49-F238E27FC236}">
                <a16:creationId xmlns:a16="http://schemas.microsoft.com/office/drawing/2014/main" id="{4DFD61AB-6252-48A9-A8D6-9CDB9958D86A}"/>
              </a:ext>
            </a:extLst>
          </p:cNvPr>
          <p:cNvSpPr txBox="1">
            <a:spLocks/>
          </p:cNvSpPr>
          <p:nvPr/>
        </p:nvSpPr>
        <p:spPr>
          <a:xfrm>
            <a:off x="6285225" y="2009769"/>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lumMod val="60000"/>
                    <a:lumOff val="40000"/>
                  </a:schemeClr>
                </a:solidFill>
              </a:rPr>
              <a:t>?</a:t>
            </a:r>
          </a:p>
        </p:txBody>
      </p:sp>
      <p:pic>
        <p:nvPicPr>
          <p:cNvPr id="25" name="Picture 24">
            <a:extLst>
              <a:ext uri="{FF2B5EF4-FFF2-40B4-BE49-F238E27FC236}">
                <a16:creationId xmlns:a16="http://schemas.microsoft.com/office/drawing/2014/main" id="{AF00349D-E69B-4DA7-B3BE-2888DEEDF2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3430" y="5895719"/>
            <a:ext cx="3524928" cy="869481"/>
          </a:xfrm>
          <a:prstGeom prst="rect">
            <a:avLst/>
          </a:prstGeom>
        </p:spPr>
      </p:pic>
    </p:spTree>
    <p:extLst>
      <p:ext uri="{BB962C8B-B14F-4D97-AF65-F5344CB8AC3E}">
        <p14:creationId xmlns:p14="http://schemas.microsoft.com/office/powerpoint/2010/main" val="1764600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54BA4CA-CCC3-4C8D-B6C3-FBCCBD1E3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942"/>
            <a:ext cx="12192000" cy="7888941"/>
          </a:xfrm>
          <a:prstGeom prst="rect">
            <a:avLst/>
          </a:prstGeom>
        </p:spPr>
      </p:pic>
      <p:sp>
        <p:nvSpPr>
          <p:cNvPr id="7" name="Right Triangle 6">
            <a:extLst>
              <a:ext uri="{FF2B5EF4-FFF2-40B4-BE49-F238E27FC236}">
                <a16:creationId xmlns:a16="http://schemas.microsoft.com/office/drawing/2014/main" id="{487AA945-62B8-47AE-9240-28D6536945C6}"/>
              </a:ext>
            </a:extLst>
          </p:cNvPr>
          <p:cNvSpPr/>
          <p:nvPr/>
        </p:nvSpPr>
        <p:spPr>
          <a:xfrm rot="20899480" flipH="1" flipV="1">
            <a:off x="-476004" y="-2092170"/>
            <a:ext cx="17842360" cy="8459218"/>
          </a:xfrm>
          <a:prstGeom prst="r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7" name="Picture 16">
            <a:extLst>
              <a:ext uri="{FF2B5EF4-FFF2-40B4-BE49-F238E27FC236}">
                <a16:creationId xmlns:a16="http://schemas.microsoft.com/office/drawing/2014/main" id="{0C627104-C980-4085-8967-37367A1199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498" b="-20796"/>
          <a:stretch/>
        </p:blipFill>
        <p:spPr>
          <a:xfrm>
            <a:off x="9333132" y="85703"/>
            <a:ext cx="2669736" cy="2696430"/>
          </a:xfrm>
          <a:prstGeom prst="rect">
            <a:avLst/>
          </a:prstGeom>
        </p:spPr>
      </p:pic>
      <p:sp>
        <p:nvSpPr>
          <p:cNvPr id="15" name="Right Triangle 14">
            <a:extLst>
              <a:ext uri="{FF2B5EF4-FFF2-40B4-BE49-F238E27FC236}">
                <a16:creationId xmlns:a16="http://schemas.microsoft.com/office/drawing/2014/main" id="{9E5D25FA-72BD-40DB-A9A2-3E116A32F9C0}"/>
              </a:ext>
            </a:extLst>
          </p:cNvPr>
          <p:cNvSpPr/>
          <p:nvPr/>
        </p:nvSpPr>
        <p:spPr>
          <a:xfrm flipV="1">
            <a:off x="-56939" y="-443567"/>
            <a:ext cx="5979994" cy="3224100"/>
          </a:xfrm>
          <a:prstGeom prst="rtTriangle">
            <a:avLst/>
          </a:prstGeom>
          <a:solidFill>
            <a:srgbClr val="FFFFFF">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a:extLst>
              <a:ext uri="{FF2B5EF4-FFF2-40B4-BE49-F238E27FC236}">
                <a16:creationId xmlns:a16="http://schemas.microsoft.com/office/drawing/2014/main" id="{4F533941-58D1-4359-823A-E8ABE3F238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5960" y="7521630"/>
            <a:ext cx="1869693" cy="458734"/>
          </a:xfrm>
          <a:prstGeom prst="rect">
            <a:avLst/>
          </a:prstGeom>
        </p:spPr>
      </p:pic>
      <p:pic>
        <p:nvPicPr>
          <p:cNvPr id="3" name="Picture 2" descr="A picture containing fireworks&#10;&#10;Description automatically generated">
            <a:extLst>
              <a:ext uri="{FF2B5EF4-FFF2-40B4-BE49-F238E27FC236}">
                <a16:creationId xmlns:a16="http://schemas.microsoft.com/office/drawing/2014/main" id="{6B1C96BF-4F99-4915-A1F0-42DAC1651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669" y="1827857"/>
            <a:ext cx="7575177" cy="4475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3872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8425EA-47FB-42C0-BABF-99C12B8EC053}"/>
              </a:ext>
            </a:extLst>
          </p:cNvPr>
          <p:cNvSpPr txBox="1"/>
          <p:nvPr/>
        </p:nvSpPr>
        <p:spPr>
          <a:xfrm>
            <a:off x="0" y="516317"/>
            <a:ext cx="12195175" cy="707886"/>
          </a:xfrm>
          <a:prstGeom prst="rect">
            <a:avLst/>
          </a:prstGeom>
          <a:noFill/>
        </p:spPr>
        <p:txBody>
          <a:bodyPr wrap="square" rtlCol="0">
            <a:spAutoFit/>
          </a:bodyPr>
          <a:lstStyle/>
          <a:p>
            <a:pPr algn="ctr"/>
            <a:r>
              <a:rPr lang="en-US" sz="4000" b="1" spc="600" dirty="0">
                <a:solidFill>
                  <a:srgbClr val="9075B3"/>
                </a:solidFill>
                <a:latin typeface="Arial" panose="020B0604020202020204" pitchFamily="34" charset="0"/>
              </a:rPr>
              <a:t>WHAT IS A SPARK SESSION?</a:t>
            </a:r>
          </a:p>
        </p:txBody>
      </p:sp>
      <p:sp>
        <p:nvSpPr>
          <p:cNvPr id="7" name="Rectangle 6">
            <a:extLst>
              <a:ext uri="{FF2B5EF4-FFF2-40B4-BE49-F238E27FC236}">
                <a16:creationId xmlns:a16="http://schemas.microsoft.com/office/drawing/2014/main" id="{C6DBECC9-B916-4A6B-AD52-053430B35886}"/>
              </a:ext>
            </a:extLst>
          </p:cNvPr>
          <p:cNvSpPr/>
          <p:nvPr/>
        </p:nvSpPr>
        <p:spPr>
          <a:xfrm>
            <a:off x="0" y="1555406"/>
            <a:ext cx="12192000" cy="461665"/>
          </a:xfrm>
          <a:prstGeom prst="rect">
            <a:avLst/>
          </a:prstGeom>
        </p:spPr>
        <p:txBody>
          <a:bodyPr wrap="square">
            <a:spAutoFit/>
          </a:bodyPr>
          <a:lstStyle/>
          <a:p>
            <a:pPr algn="ctr"/>
            <a:r>
              <a:rPr lang="en-US" sz="3600" baseline="30000" dirty="0">
                <a:solidFill>
                  <a:srgbClr val="000000"/>
                </a:solidFill>
                <a:latin typeface="Arial" panose="020B0604020202020204" pitchFamily="34" charset="0"/>
                <a:cs typeface="Arial" panose="020B0604020202020204" pitchFamily="34" charset="0"/>
              </a:rPr>
              <a:t>It is a  </a:t>
            </a:r>
            <a:r>
              <a:rPr lang="en-US" sz="3600" b="1" baseline="30000" dirty="0">
                <a:solidFill>
                  <a:srgbClr val="755893"/>
                </a:solidFill>
                <a:latin typeface="Arial" panose="020B0604020202020204" pitchFamily="34" charset="0"/>
                <a:cs typeface="Arial" panose="020B0604020202020204" pitchFamily="34" charset="0"/>
              </a:rPr>
              <a:t>F</a:t>
            </a:r>
            <a:r>
              <a:rPr lang="en-US" sz="3600" baseline="30000" dirty="0">
                <a:solidFill>
                  <a:srgbClr val="000000"/>
                </a:solidFill>
                <a:latin typeface="Arial" panose="020B0604020202020204" pitchFamily="34" charset="0"/>
                <a:cs typeface="Arial" panose="020B0604020202020204" pitchFamily="34" charset="0"/>
              </a:rPr>
              <a:t>ast-paced, </a:t>
            </a:r>
            <a:r>
              <a:rPr lang="en-US" sz="3600" b="1" baseline="30000" dirty="0">
                <a:solidFill>
                  <a:srgbClr val="755893"/>
                </a:solidFill>
                <a:latin typeface="Arial" panose="020B0604020202020204" pitchFamily="34" charset="0"/>
                <a:cs typeface="Arial" panose="020B0604020202020204" pitchFamily="34" charset="0"/>
              </a:rPr>
              <a:t>E</a:t>
            </a:r>
            <a:r>
              <a:rPr lang="en-US" sz="3600" baseline="30000" dirty="0">
                <a:solidFill>
                  <a:srgbClr val="000000"/>
                </a:solidFill>
                <a:latin typeface="Arial" panose="020B0604020202020204" pitchFamily="34" charset="0"/>
                <a:cs typeface="Arial" panose="020B0604020202020204" pitchFamily="34" charset="0"/>
              </a:rPr>
              <a:t>ngaging, </a:t>
            </a:r>
            <a:r>
              <a:rPr lang="en-US" sz="3600" b="1" baseline="30000" dirty="0">
                <a:solidFill>
                  <a:srgbClr val="755893"/>
                </a:solidFill>
                <a:latin typeface="Arial" panose="020B0604020202020204" pitchFamily="34" charset="0"/>
                <a:cs typeface="Arial" panose="020B0604020202020204" pitchFamily="34" charset="0"/>
              </a:rPr>
              <a:t>H</a:t>
            </a:r>
            <a:r>
              <a:rPr lang="en-US" sz="3600" baseline="30000" dirty="0">
                <a:solidFill>
                  <a:srgbClr val="000000"/>
                </a:solidFill>
                <a:latin typeface="Arial" panose="020B0604020202020204" pitchFamily="34" charset="0"/>
                <a:cs typeface="Arial" panose="020B0604020202020204" pitchFamily="34" charset="0"/>
              </a:rPr>
              <a:t>ighly-focused </a:t>
            </a:r>
            <a:r>
              <a:rPr lang="en-US" sz="3600" b="1" baseline="30000" dirty="0">
                <a:solidFill>
                  <a:srgbClr val="755893"/>
                </a:solidFill>
                <a:latin typeface="Arial" panose="020B0604020202020204" pitchFamily="34" charset="0"/>
                <a:cs typeface="Arial" panose="020B0604020202020204" pitchFamily="34" charset="0"/>
              </a:rPr>
              <a:t>Design</a:t>
            </a:r>
            <a:r>
              <a:rPr lang="en-US" sz="3600" baseline="30000" dirty="0">
                <a:solidFill>
                  <a:srgbClr val="000000"/>
                </a:solidFill>
                <a:latin typeface="Arial" panose="020B0604020202020204" pitchFamily="34" charset="0"/>
                <a:cs typeface="Arial" panose="020B0604020202020204" pitchFamily="34" charset="0"/>
              </a:rPr>
              <a:t> Session.</a:t>
            </a:r>
          </a:p>
        </p:txBody>
      </p:sp>
      <p:pic>
        <p:nvPicPr>
          <p:cNvPr id="11" name="Content Placeholder 10" descr="A picture containing ball, table, room&#10;&#10;Description automatically generated">
            <a:extLst>
              <a:ext uri="{FF2B5EF4-FFF2-40B4-BE49-F238E27FC236}">
                <a16:creationId xmlns:a16="http://schemas.microsoft.com/office/drawing/2014/main" id="{A1A17141-6D56-424B-84DF-14036734D1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5" y="2045191"/>
            <a:ext cx="12036302" cy="1829224"/>
          </a:xfrm>
        </p:spPr>
      </p:pic>
      <p:sp>
        <p:nvSpPr>
          <p:cNvPr id="12" name="Rectangle 11">
            <a:extLst>
              <a:ext uri="{FF2B5EF4-FFF2-40B4-BE49-F238E27FC236}">
                <a16:creationId xmlns:a16="http://schemas.microsoft.com/office/drawing/2014/main" id="{B91EE0D9-7E41-44B6-9BA4-C6116FCDA4D6}"/>
              </a:ext>
            </a:extLst>
          </p:cNvPr>
          <p:cNvSpPr/>
          <p:nvPr/>
        </p:nvSpPr>
        <p:spPr>
          <a:xfrm>
            <a:off x="594817" y="3765996"/>
            <a:ext cx="1519007" cy="348813"/>
          </a:xfrm>
          <a:prstGeom prst="rect">
            <a:avLst/>
          </a:prstGeom>
        </p:spPr>
        <p:txBody>
          <a:bodyPr wrap="none">
            <a:spAutoFit/>
          </a:bodyPr>
          <a:lstStyle/>
          <a:p>
            <a:pPr algn="ctr"/>
            <a:r>
              <a:rPr lang="en-US" sz="2500" b="1" baseline="30000" dirty="0">
                <a:solidFill>
                  <a:srgbClr val="000000"/>
                </a:solidFill>
                <a:latin typeface="Arial" panose="020B0604020202020204" pitchFamily="34" charset="0"/>
                <a:cs typeface="Arial" panose="020B0604020202020204" pitchFamily="34" charset="0"/>
              </a:rPr>
              <a:t>FAST-PACED</a:t>
            </a:r>
          </a:p>
        </p:txBody>
      </p:sp>
      <p:sp>
        <p:nvSpPr>
          <p:cNvPr id="13" name="Rectangle 12">
            <a:extLst>
              <a:ext uri="{FF2B5EF4-FFF2-40B4-BE49-F238E27FC236}">
                <a16:creationId xmlns:a16="http://schemas.microsoft.com/office/drawing/2014/main" id="{5F69EC6E-1FC4-4312-9FCC-486DFA56EA7C}"/>
              </a:ext>
            </a:extLst>
          </p:cNvPr>
          <p:cNvSpPr/>
          <p:nvPr/>
        </p:nvSpPr>
        <p:spPr>
          <a:xfrm>
            <a:off x="3528564" y="3765996"/>
            <a:ext cx="1348446" cy="348813"/>
          </a:xfrm>
          <a:prstGeom prst="rect">
            <a:avLst/>
          </a:prstGeom>
        </p:spPr>
        <p:txBody>
          <a:bodyPr wrap="none">
            <a:spAutoFit/>
          </a:bodyPr>
          <a:lstStyle/>
          <a:p>
            <a:pPr algn="ctr"/>
            <a:r>
              <a:rPr lang="en-US" sz="2500" b="1" baseline="30000" dirty="0">
                <a:solidFill>
                  <a:srgbClr val="000000"/>
                </a:solidFill>
                <a:latin typeface="Arial" panose="020B0604020202020204" pitchFamily="34" charset="0"/>
                <a:cs typeface="Arial" panose="020B0604020202020204" pitchFamily="34" charset="0"/>
              </a:rPr>
              <a:t>ENGAGING</a:t>
            </a:r>
          </a:p>
        </p:txBody>
      </p:sp>
      <p:sp>
        <p:nvSpPr>
          <p:cNvPr id="14" name="Rectangle 13">
            <a:extLst>
              <a:ext uri="{FF2B5EF4-FFF2-40B4-BE49-F238E27FC236}">
                <a16:creationId xmlns:a16="http://schemas.microsoft.com/office/drawing/2014/main" id="{46F90478-131F-4140-8A25-05438F7EC5DF}"/>
              </a:ext>
            </a:extLst>
          </p:cNvPr>
          <p:cNvSpPr/>
          <p:nvPr/>
        </p:nvSpPr>
        <p:spPr>
          <a:xfrm>
            <a:off x="6088276" y="3765996"/>
            <a:ext cx="2073646" cy="348813"/>
          </a:xfrm>
          <a:prstGeom prst="rect">
            <a:avLst/>
          </a:prstGeom>
        </p:spPr>
        <p:txBody>
          <a:bodyPr wrap="none">
            <a:spAutoFit/>
          </a:bodyPr>
          <a:lstStyle/>
          <a:p>
            <a:pPr algn="ctr"/>
            <a:r>
              <a:rPr lang="en-US" sz="2500" b="1" baseline="30000" dirty="0">
                <a:solidFill>
                  <a:srgbClr val="000000"/>
                </a:solidFill>
                <a:latin typeface="Arial" panose="020B0604020202020204" pitchFamily="34" charset="0"/>
                <a:cs typeface="Arial" panose="020B0604020202020204" pitchFamily="34" charset="0"/>
              </a:rPr>
              <a:t>HIGHLY-FOCUSED</a:t>
            </a:r>
          </a:p>
        </p:txBody>
      </p:sp>
      <p:sp>
        <p:nvSpPr>
          <p:cNvPr id="15" name="Rectangle 14">
            <a:extLst>
              <a:ext uri="{FF2B5EF4-FFF2-40B4-BE49-F238E27FC236}">
                <a16:creationId xmlns:a16="http://schemas.microsoft.com/office/drawing/2014/main" id="{25497A17-14E3-4B2B-AA3D-E0C0F8ABD867}"/>
              </a:ext>
            </a:extLst>
          </p:cNvPr>
          <p:cNvSpPr/>
          <p:nvPr/>
        </p:nvSpPr>
        <p:spPr>
          <a:xfrm>
            <a:off x="9319261" y="3765996"/>
            <a:ext cx="1003801" cy="348813"/>
          </a:xfrm>
          <a:prstGeom prst="rect">
            <a:avLst/>
          </a:prstGeom>
        </p:spPr>
        <p:txBody>
          <a:bodyPr wrap="none">
            <a:spAutoFit/>
          </a:bodyPr>
          <a:lstStyle/>
          <a:p>
            <a:pPr algn="ctr"/>
            <a:r>
              <a:rPr lang="en-US" sz="2500" b="1" baseline="30000" dirty="0">
                <a:solidFill>
                  <a:srgbClr val="000000"/>
                </a:solidFill>
                <a:latin typeface="Arial" panose="020B0604020202020204" pitchFamily="34" charset="0"/>
                <a:cs typeface="Arial" panose="020B0604020202020204" pitchFamily="34" charset="0"/>
              </a:rPr>
              <a:t>DESIGN</a:t>
            </a:r>
          </a:p>
        </p:txBody>
      </p:sp>
      <p:sp>
        <p:nvSpPr>
          <p:cNvPr id="16" name="Rectangle 15">
            <a:extLst>
              <a:ext uri="{FF2B5EF4-FFF2-40B4-BE49-F238E27FC236}">
                <a16:creationId xmlns:a16="http://schemas.microsoft.com/office/drawing/2014/main" id="{491E7194-FD32-41C6-995F-6560CFD41BC3}"/>
              </a:ext>
            </a:extLst>
          </p:cNvPr>
          <p:cNvSpPr/>
          <p:nvPr/>
        </p:nvSpPr>
        <p:spPr>
          <a:xfrm>
            <a:off x="328369" y="4235116"/>
            <a:ext cx="2051901" cy="1733808"/>
          </a:xfrm>
          <a:prstGeom prst="rect">
            <a:avLst/>
          </a:prstGeom>
        </p:spPr>
        <p:txBody>
          <a:bodyPr wrap="square">
            <a:spAutoFit/>
          </a:bodyPr>
          <a:lstStyle/>
          <a:p>
            <a:r>
              <a:rPr lang="en-US" sz="2000" baseline="30000" dirty="0">
                <a:solidFill>
                  <a:srgbClr val="000000"/>
                </a:solidFill>
                <a:latin typeface="Arial" panose="020B0604020202020204" pitchFamily="34" charset="0"/>
                <a:cs typeface="Arial" panose="020B0604020202020204" pitchFamily="34" charset="0"/>
              </a:rPr>
              <a:t>In a 1 or 2 day session we create concept drawings in a short span of time based on your ideas. These concepts are then presented creating awareness and enthusiasm.</a:t>
            </a:r>
          </a:p>
        </p:txBody>
      </p:sp>
      <p:sp>
        <p:nvSpPr>
          <p:cNvPr id="17" name="Rectangle 16">
            <a:extLst>
              <a:ext uri="{FF2B5EF4-FFF2-40B4-BE49-F238E27FC236}">
                <a16:creationId xmlns:a16="http://schemas.microsoft.com/office/drawing/2014/main" id="{E1F2D493-565D-4201-A703-A06A096470E0}"/>
              </a:ext>
            </a:extLst>
          </p:cNvPr>
          <p:cNvSpPr/>
          <p:nvPr/>
        </p:nvSpPr>
        <p:spPr>
          <a:xfrm>
            <a:off x="3239680" y="4171335"/>
            <a:ext cx="2051900" cy="2349361"/>
          </a:xfrm>
          <a:prstGeom prst="rect">
            <a:avLst/>
          </a:prstGeom>
        </p:spPr>
        <p:txBody>
          <a:bodyPr wrap="square">
            <a:spAutoFit/>
          </a:bodyPr>
          <a:lstStyle/>
          <a:p>
            <a:r>
              <a:rPr lang="en-US" sz="2000" baseline="30000" dirty="0">
                <a:solidFill>
                  <a:srgbClr val="000000"/>
                </a:solidFill>
                <a:latin typeface="Arial" panose="020B0604020202020204" pitchFamily="34" charset="0"/>
                <a:cs typeface="Arial" panose="020B0604020202020204" pitchFamily="34" charset="0"/>
              </a:rPr>
              <a:t>Input comes from your selected committee or from the collective thoughts of your entire community or business.  Having a broad base of support, reflects the needs and desires of the community, school or business, and develops built-in ownership. </a:t>
            </a:r>
          </a:p>
        </p:txBody>
      </p:sp>
      <p:sp>
        <p:nvSpPr>
          <p:cNvPr id="19" name="Rectangle 18">
            <a:extLst>
              <a:ext uri="{FF2B5EF4-FFF2-40B4-BE49-F238E27FC236}">
                <a16:creationId xmlns:a16="http://schemas.microsoft.com/office/drawing/2014/main" id="{A6C601B6-9BB5-4820-9AA1-B2088BFCFB94}"/>
              </a:ext>
            </a:extLst>
          </p:cNvPr>
          <p:cNvSpPr/>
          <p:nvPr/>
        </p:nvSpPr>
        <p:spPr>
          <a:xfrm>
            <a:off x="6150990" y="4171334"/>
            <a:ext cx="2051900" cy="2349361"/>
          </a:xfrm>
          <a:prstGeom prst="rect">
            <a:avLst/>
          </a:prstGeom>
        </p:spPr>
        <p:txBody>
          <a:bodyPr wrap="square">
            <a:spAutoFit/>
          </a:bodyPr>
          <a:lstStyle/>
          <a:p>
            <a:r>
              <a:rPr lang="en-US" sz="2000" baseline="30000" dirty="0">
                <a:solidFill>
                  <a:srgbClr val="000000"/>
                </a:solidFill>
                <a:latin typeface="Arial" panose="020B0604020202020204" pitchFamily="34" charset="0"/>
                <a:cs typeface="Arial" panose="020B0604020202020204" pitchFamily="34" charset="0"/>
              </a:rPr>
              <a:t>Our team of designers set up shop in your space with their design toolkits. There, we focus all our attention on listening and responding to your suggestions. We bring our tools, our creativity but no preconceived notions as we work with you</a:t>
            </a:r>
            <a:r>
              <a:rPr lang="en-US" baseline="30000" dirty="0">
                <a:solidFill>
                  <a:srgbClr val="000000"/>
                </a:solidFill>
                <a:latin typeface="Arial" panose="020B0604020202020204" pitchFamily="34" charset="0"/>
                <a:cs typeface="Arial" panose="020B0604020202020204" pitchFamily="34" charset="0"/>
              </a:rPr>
              <a:t>.</a:t>
            </a:r>
          </a:p>
        </p:txBody>
      </p:sp>
      <p:sp>
        <p:nvSpPr>
          <p:cNvPr id="20" name="Rectangle 19">
            <a:extLst>
              <a:ext uri="{FF2B5EF4-FFF2-40B4-BE49-F238E27FC236}">
                <a16:creationId xmlns:a16="http://schemas.microsoft.com/office/drawing/2014/main" id="{90A810DE-8D85-4502-91B1-9BD4A0A374C9}"/>
              </a:ext>
            </a:extLst>
          </p:cNvPr>
          <p:cNvSpPr/>
          <p:nvPr/>
        </p:nvSpPr>
        <p:spPr>
          <a:xfrm>
            <a:off x="9062300" y="4171334"/>
            <a:ext cx="2051900" cy="1938992"/>
          </a:xfrm>
          <a:prstGeom prst="rect">
            <a:avLst/>
          </a:prstGeom>
        </p:spPr>
        <p:txBody>
          <a:bodyPr wrap="square">
            <a:spAutoFit/>
          </a:bodyPr>
          <a:lstStyle/>
          <a:p>
            <a:r>
              <a:rPr lang="en-US" sz="2000" baseline="30000" dirty="0">
                <a:solidFill>
                  <a:srgbClr val="000000"/>
                </a:solidFill>
                <a:latin typeface="Arial" panose="020B0604020202020204" pitchFamily="34" charset="0"/>
                <a:cs typeface="Arial" panose="020B0604020202020204" pitchFamily="34" charset="0"/>
              </a:rPr>
              <a:t>Through the Spark Session, multiple design concepts are created. During the day we step back, reflect and then refine the designs. The best move forward and a concept moves to a more refined design. </a:t>
            </a:r>
          </a:p>
        </p:txBody>
      </p:sp>
    </p:spTree>
    <p:extLst>
      <p:ext uri="{BB962C8B-B14F-4D97-AF65-F5344CB8AC3E}">
        <p14:creationId xmlns:p14="http://schemas.microsoft.com/office/powerpoint/2010/main" val="216501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A group of people standing in a room&#10;&#10;Description automatically generated">
            <a:extLst>
              <a:ext uri="{FF2B5EF4-FFF2-40B4-BE49-F238E27FC236}">
                <a16:creationId xmlns:a16="http://schemas.microsoft.com/office/drawing/2014/main" id="{4F8FA6C5-5200-4B18-B5F8-89922B00617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172" t="10672"/>
          <a:stretch/>
        </p:blipFill>
        <p:spPr>
          <a:xfrm>
            <a:off x="-816244" y="-109970"/>
            <a:ext cx="5378560" cy="4198428"/>
          </a:xfrm>
          <a:prstGeom prst="rect">
            <a:avLst/>
          </a:prstGeom>
        </p:spPr>
      </p:pic>
      <p:pic>
        <p:nvPicPr>
          <p:cNvPr id="7" name="Picture 6" descr="A group of people in a room&#10;&#10;Description generated with very high confidence">
            <a:extLst>
              <a:ext uri="{FF2B5EF4-FFF2-40B4-BE49-F238E27FC236}">
                <a16:creationId xmlns:a16="http://schemas.microsoft.com/office/drawing/2014/main" id="{9A640E56-7A5C-46B4-B1F2-872CA189B3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5" t="22370" r="31840" b="3543"/>
          <a:stretch/>
        </p:blipFill>
        <p:spPr>
          <a:xfrm>
            <a:off x="-381138" y="4124978"/>
            <a:ext cx="5656468" cy="2733022"/>
          </a:xfrm>
          <a:prstGeom prst="rect">
            <a:avLst/>
          </a:prstGeom>
        </p:spPr>
      </p:pic>
      <p:pic>
        <p:nvPicPr>
          <p:cNvPr id="16" name="Picture 15" descr="A group of people in a room&#10;&#10;Description generated with very high confidence">
            <a:extLst>
              <a:ext uri="{FF2B5EF4-FFF2-40B4-BE49-F238E27FC236}">
                <a16:creationId xmlns:a16="http://schemas.microsoft.com/office/drawing/2014/main" id="{41444743-2CB8-4C9E-9580-19943D144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650" y="3890315"/>
            <a:ext cx="3991422" cy="2993566"/>
          </a:xfrm>
          <a:prstGeom prst="rect">
            <a:avLst/>
          </a:prstGeom>
        </p:spPr>
      </p:pic>
      <p:pic>
        <p:nvPicPr>
          <p:cNvPr id="12" name="Content Placeholder 11">
            <a:extLst>
              <a:ext uri="{FF2B5EF4-FFF2-40B4-BE49-F238E27FC236}">
                <a16:creationId xmlns:a16="http://schemas.microsoft.com/office/drawing/2014/main" id="{3957EE4A-6A7D-4003-A631-4FE636451129}"/>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20" name="Picture 19" descr="A group of people standing around a table&#10;&#10;Description generated with very high confidence">
            <a:extLst>
              <a:ext uri="{FF2B5EF4-FFF2-40B4-BE49-F238E27FC236}">
                <a16:creationId xmlns:a16="http://schemas.microsoft.com/office/drawing/2014/main" id="{931ABE23-BB06-4DC6-B507-DE222C782FAE}"/>
              </a:ext>
            </a:extLst>
          </p:cNvPr>
          <p:cNvPicPr>
            <a:picLocks noChangeAspect="1"/>
          </p:cNvPicPr>
          <p:nvPr/>
        </p:nvPicPr>
        <p:blipFill rotWithShape="1">
          <a:blip r:embed="rId8">
            <a:extLst>
              <a:ext uri="{28A0092B-C50C-407E-A947-70E740481C1C}">
                <a14:useLocalDpi xmlns:a14="http://schemas.microsoft.com/office/drawing/2010/main" val="0"/>
              </a:ext>
            </a:extLst>
          </a:blip>
          <a:srcRect l="28206"/>
          <a:stretch/>
        </p:blipFill>
        <p:spPr>
          <a:xfrm>
            <a:off x="4577630" y="-125769"/>
            <a:ext cx="4055751" cy="4236878"/>
          </a:xfrm>
          <a:prstGeom prst="rect">
            <a:avLst/>
          </a:prstGeom>
        </p:spPr>
      </p:pic>
      <p:pic>
        <p:nvPicPr>
          <p:cNvPr id="22" name="Picture 21" descr="A group of people in a room&#10;&#10;Description generated with very high confidence">
            <a:extLst>
              <a:ext uri="{FF2B5EF4-FFF2-40B4-BE49-F238E27FC236}">
                <a16:creationId xmlns:a16="http://schemas.microsoft.com/office/drawing/2014/main" id="{ACDF7563-A5AF-4B3B-AFBB-E3D248B4C3D7}"/>
              </a:ext>
            </a:extLst>
          </p:cNvPr>
          <p:cNvPicPr>
            <a:picLocks noChangeAspect="1"/>
          </p:cNvPicPr>
          <p:nvPr/>
        </p:nvPicPr>
        <p:blipFill rotWithShape="1">
          <a:blip r:embed="rId9">
            <a:extLst>
              <a:ext uri="{28A0092B-C50C-407E-A947-70E740481C1C}">
                <a14:useLocalDpi xmlns:a14="http://schemas.microsoft.com/office/drawing/2010/main" val="0"/>
              </a:ext>
            </a:extLst>
          </a:blip>
          <a:srcRect l="7587"/>
          <a:stretch/>
        </p:blipFill>
        <p:spPr>
          <a:xfrm>
            <a:off x="7614370" y="-229110"/>
            <a:ext cx="5347931" cy="4340219"/>
          </a:xfrm>
          <a:prstGeom prst="rect">
            <a:avLst/>
          </a:prstGeom>
        </p:spPr>
      </p:pic>
      <p:cxnSp>
        <p:nvCxnSpPr>
          <p:cNvPr id="24" name="Straight Connector 23">
            <a:extLst>
              <a:ext uri="{FF2B5EF4-FFF2-40B4-BE49-F238E27FC236}">
                <a16:creationId xmlns:a16="http://schemas.microsoft.com/office/drawing/2014/main" id="{764FB1B8-3A32-4208-B860-E8C09F1EADD2}"/>
              </a:ext>
            </a:extLst>
          </p:cNvPr>
          <p:cNvCxnSpPr>
            <a:cxnSpLocks/>
          </p:cNvCxnSpPr>
          <p:nvPr/>
        </p:nvCxnSpPr>
        <p:spPr>
          <a:xfrm>
            <a:off x="4577630" y="-714139"/>
            <a:ext cx="0" cy="48152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A71ABD-E3B4-4136-876A-C8B075C5174A}"/>
              </a:ext>
            </a:extLst>
          </p:cNvPr>
          <p:cNvCxnSpPr>
            <a:cxnSpLocks/>
          </p:cNvCxnSpPr>
          <p:nvPr/>
        </p:nvCxnSpPr>
        <p:spPr>
          <a:xfrm>
            <a:off x="7614370" y="-656045"/>
            <a:ext cx="0" cy="481528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22194D-3600-4F63-991D-65EDD469B1E9}"/>
              </a:ext>
            </a:extLst>
          </p:cNvPr>
          <p:cNvCxnSpPr>
            <a:cxnSpLocks/>
          </p:cNvCxnSpPr>
          <p:nvPr/>
        </p:nvCxnSpPr>
        <p:spPr>
          <a:xfrm>
            <a:off x="8985649" y="4116034"/>
            <a:ext cx="0" cy="276784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E9AE7B-3352-4E52-98F0-8870096A02A2}"/>
              </a:ext>
            </a:extLst>
          </p:cNvPr>
          <p:cNvCxnSpPr>
            <a:cxnSpLocks/>
          </p:cNvCxnSpPr>
          <p:nvPr/>
        </p:nvCxnSpPr>
        <p:spPr>
          <a:xfrm>
            <a:off x="5275329" y="4101141"/>
            <a:ext cx="0" cy="278274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36C6835-013E-43ED-AECF-9573FE0540EE}"/>
              </a:ext>
            </a:extLst>
          </p:cNvPr>
          <p:cNvCxnSpPr>
            <a:cxnSpLocks/>
          </p:cNvCxnSpPr>
          <p:nvPr/>
        </p:nvCxnSpPr>
        <p:spPr>
          <a:xfrm>
            <a:off x="-1126919" y="4102327"/>
            <a:ext cx="1445626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280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4709-8304-79BC-5A5A-5B96262771E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71D6F68-0BAF-518B-4A54-18989345E390}"/>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4D120913-218D-8037-8E4A-0AB4B00DAF46}"/>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BA17F816-1F3C-3A83-7A9D-A2D8C5FF1EC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B33994A7-F142-DD1F-29B3-B00C57519B5E}"/>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 PLYMOUTH ZONING MAP</a:t>
            </a:r>
          </a:p>
        </p:txBody>
      </p:sp>
      <p:sp>
        <p:nvSpPr>
          <p:cNvPr id="34" name="TextBox 33">
            <a:extLst>
              <a:ext uri="{FF2B5EF4-FFF2-40B4-BE49-F238E27FC236}">
                <a16:creationId xmlns:a16="http://schemas.microsoft.com/office/drawing/2014/main" id="{DCBD1090-2902-570A-093F-E9305A0F11E1}"/>
              </a:ext>
            </a:extLst>
          </p:cNvPr>
          <p:cNvSpPr txBox="1"/>
          <p:nvPr/>
        </p:nvSpPr>
        <p:spPr>
          <a:xfrm>
            <a:off x="5341225" y="4057704"/>
            <a:ext cx="346075" cy="246221"/>
          </a:xfrm>
          <a:prstGeom prst="rect">
            <a:avLst/>
          </a:prstGeom>
          <a:noFill/>
        </p:spPr>
        <p:txBody>
          <a:bodyPr wrap="square" rtlCol="0">
            <a:spAutoFit/>
          </a:bodyPr>
          <a:lstStyle/>
          <a:p>
            <a:r>
              <a:rPr lang="en-US" sz="1000" dirty="0">
                <a:solidFill>
                  <a:schemeClr val="bg1"/>
                </a:solidFill>
              </a:rPr>
              <a:t>1</a:t>
            </a:r>
          </a:p>
        </p:txBody>
      </p:sp>
      <p:pic>
        <p:nvPicPr>
          <p:cNvPr id="8" name="Picture 7" descr="A map of a city&#10;&#10;Description automatically generated">
            <a:extLst>
              <a:ext uri="{FF2B5EF4-FFF2-40B4-BE49-F238E27FC236}">
                <a16:creationId xmlns:a16="http://schemas.microsoft.com/office/drawing/2014/main" id="{CC66A773-4FB4-B808-74DB-AD5FC6E8A0C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t="6843" b="2310"/>
          <a:stretch/>
        </p:blipFill>
        <p:spPr>
          <a:xfrm>
            <a:off x="2082443" y="1373129"/>
            <a:ext cx="8012168" cy="5459028"/>
          </a:xfrm>
          <a:prstGeom prst="rect">
            <a:avLst/>
          </a:prstGeom>
        </p:spPr>
      </p:pic>
    </p:spTree>
    <p:extLst>
      <p:ext uri="{BB962C8B-B14F-4D97-AF65-F5344CB8AC3E}">
        <p14:creationId xmlns:p14="http://schemas.microsoft.com/office/powerpoint/2010/main" val="1837465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4709-8304-79BC-5A5A-5B96262771E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71D6F68-0BAF-518B-4A54-18989345E390}"/>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4D120913-218D-8037-8E4A-0AB4B00DAF46}"/>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BA17F816-1F3C-3A83-7A9D-A2D8C5FF1EC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B33994A7-F142-DD1F-29B3-B00C57519B5E}"/>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 PLYMOUTH ZONING MAP</a:t>
            </a:r>
          </a:p>
        </p:txBody>
      </p:sp>
      <p:sp>
        <p:nvSpPr>
          <p:cNvPr id="34" name="TextBox 33">
            <a:extLst>
              <a:ext uri="{FF2B5EF4-FFF2-40B4-BE49-F238E27FC236}">
                <a16:creationId xmlns:a16="http://schemas.microsoft.com/office/drawing/2014/main" id="{DCBD1090-2902-570A-093F-E9305A0F11E1}"/>
              </a:ext>
            </a:extLst>
          </p:cNvPr>
          <p:cNvSpPr txBox="1"/>
          <p:nvPr/>
        </p:nvSpPr>
        <p:spPr>
          <a:xfrm>
            <a:off x="5341225" y="4057704"/>
            <a:ext cx="346075" cy="246221"/>
          </a:xfrm>
          <a:prstGeom prst="rect">
            <a:avLst/>
          </a:prstGeom>
          <a:noFill/>
        </p:spPr>
        <p:txBody>
          <a:bodyPr wrap="square" rtlCol="0">
            <a:spAutoFit/>
          </a:bodyPr>
          <a:lstStyle/>
          <a:p>
            <a:r>
              <a:rPr lang="en-US" sz="1000" dirty="0">
                <a:solidFill>
                  <a:schemeClr val="bg1"/>
                </a:solidFill>
              </a:rPr>
              <a:t>1</a:t>
            </a:r>
          </a:p>
        </p:txBody>
      </p:sp>
      <p:pic>
        <p:nvPicPr>
          <p:cNvPr id="4" name="Picture 3">
            <a:extLst>
              <a:ext uri="{FF2B5EF4-FFF2-40B4-BE49-F238E27FC236}">
                <a16:creationId xmlns:a16="http://schemas.microsoft.com/office/drawing/2014/main" id="{F47E6C5A-5601-8EF0-CDA7-35C01EF54AE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Lst>
          </a:blip>
          <a:srcRect l="-43" t="219" r="43" b="12305"/>
          <a:stretch/>
        </p:blipFill>
        <p:spPr>
          <a:xfrm>
            <a:off x="295609" y="1400743"/>
            <a:ext cx="11428629" cy="5436158"/>
          </a:xfrm>
          <a:prstGeom prst="rect">
            <a:avLst/>
          </a:prstGeom>
        </p:spPr>
      </p:pic>
    </p:spTree>
    <p:extLst>
      <p:ext uri="{BB962C8B-B14F-4D97-AF65-F5344CB8AC3E}">
        <p14:creationId xmlns:p14="http://schemas.microsoft.com/office/powerpoint/2010/main" val="136411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23CEC62-B9DE-4657-8CF9-80B718512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 y="-413423"/>
            <a:ext cx="12195175" cy="6847842"/>
          </a:xfrm>
          <a:prstGeom prst="rect">
            <a:avLst/>
          </a:prstGeom>
        </p:spPr>
      </p:pic>
      <p:sp>
        <p:nvSpPr>
          <p:cNvPr id="19" name="TextBox 18">
            <a:extLst>
              <a:ext uri="{FF2B5EF4-FFF2-40B4-BE49-F238E27FC236}">
                <a16:creationId xmlns:a16="http://schemas.microsoft.com/office/drawing/2014/main" id="{86591339-D3D6-4AAA-8E66-4B10C77DEE9E}"/>
              </a:ext>
            </a:extLst>
          </p:cNvPr>
          <p:cNvSpPr txBox="1"/>
          <p:nvPr/>
        </p:nvSpPr>
        <p:spPr>
          <a:xfrm>
            <a:off x="7014166" y="4129513"/>
            <a:ext cx="2311121" cy="461665"/>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rPr>
              <a:t>Cole Henson, AIA, LEED AP</a:t>
            </a:r>
          </a:p>
          <a:p>
            <a:pPr algn="ctr"/>
            <a:r>
              <a:rPr lang="en-US" sz="1200" dirty="0">
                <a:solidFill>
                  <a:schemeClr val="bg1"/>
                </a:solidFill>
                <a:latin typeface="Arial" panose="020B0604020202020204" pitchFamily="34" charset="0"/>
              </a:rPr>
              <a:t>Principal in Charge</a:t>
            </a:r>
          </a:p>
        </p:txBody>
      </p:sp>
      <p:sp>
        <p:nvSpPr>
          <p:cNvPr id="20" name="TextBox 19">
            <a:extLst>
              <a:ext uri="{FF2B5EF4-FFF2-40B4-BE49-F238E27FC236}">
                <a16:creationId xmlns:a16="http://schemas.microsoft.com/office/drawing/2014/main" id="{EB9677E1-9BCB-4C87-A97C-659E95F0DC63}"/>
              </a:ext>
            </a:extLst>
          </p:cNvPr>
          <p:cNvSpPr txBox="1"/>
          <p:nvPr/>
        </p:nvSpPr>
        <p:spPr>
          <a:xfrm>
            <a:off x="2133863" y="4129513"/>
            <a:ext cx="2311121" cy="461665"/>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rPr>
              <a:t>Mark Taylor, AICP, AIA, ASSOC</a:t>
            </a:r>
          </a:p>
          <a:p>
            <a:pPr algn="ctr"/>
            <a:r>
              <a:rPr lang="en-US" sz="1200" dirty="0">
                <a:solidFill>
                  <a:schemeClr val="bg1"/>
                </a:solidFill>
                <a:latin typeface="Arial" panose="020B0604020202020204" pitchFamily="34" charset="0"/>
              </a:rPr>
              <a:t>Project Manager</a:t>
            </a:r>
          </a:p>
        </p:txBody>
      </p:sp>
      <p:sp>
        <p:nvSpPr>
          <p:cNvPr id="21" name="TextBox 20">
            <a:extLst>
              <a:ext uri="{FF2B5EF4-FFF2-40B4-BE49-F238E27FC236}">
                <a16:creationId xmlns:a16="http://schemas.microsoft.com/office/drawing/2014/main" id="{C6A03925-470B-40B5-82E6-354CB8D88FB8}"/>
              </a:ext>
            </a:extLst>
          </p:cNvPr>
          <p:cNvSpPr txBox="1"/>
          <p:nvPr/>
        </p:nvSpPr>
        <p:spPr>
          <a:xfrm>
            <a:off x="4649281" y="4129513"/>
            <a:ext cx="2311121" cy="461665"/>
          </a:xfrm>
          <a:prstGeom prst="rect">
            <a:avLst/>
          </a:prstGeom>
          <a:noFill/>
        </p:spPr>
        <p:txBody>
          <a:bodyPr wrap="square" rtlCol="0">
            <a:spAutoFit/>
          </a:bodyPr>
          <a:lstStyle/>
          <a:p>
            <a:pPr algn="ctr"/>
            <a:r>
              <a:rPr lang="en-US" sz="1200" dirty="0">
                <a:solidFill>
                  <a:schemeClr val="bg1"/>
                </a:solidFill>
                <a:latin typeface="Arial" panose="020B0604020202020204" pitchFamily="34" charset="0"/>
              </a:rPr>
              <a:t>Brady Ludvik</a:t>
            </a:r>
          </a:p>
          <a:p>
            <a:pPr algn="ctr"/>
            <a:r>
              <a:rPr lang="en-US" sz="1200" dirty="0">
                <a:solidFill>
                  <a:schemeClr val="bg1"/>
                </a:solidFill>
                <a:latin typeface="Arial" panose="020B0604020202020204" pitchFamily="34" charset="0"/>
              </a:rPr>
              <a:t>Architectural Designer</a:t>
            </a:r>
          </a:p>
        </p:txBody>
      </p:sp>
      <p:sp>
        <p:nvSpPr>
          <p:cNvPr id="28" name="Rectangle 27">
            <a:extLst>
              <a:ext uri="{FF2B5EF4-FFF2-40B4-BE49-F238E27FC236}">
                <a16:creationId xmlns:a16="http://schemas.microsoft.com/office/drawing/2014/main" id="{F0F68D78-538C-4B63-B625-AA6FA96FEDDA}"/>
              </a:ext>
            </a:extLst>
          </p:cNvPr>
          <p:cNvSpPr/>
          <p:nvPr/>
        </p:nvSpPr>
        <p:spPr>
          <a:xfrm>
            <a:off x="0" y="5757691"/>
            <a:ext cx="12188825" cy="1110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2" name="Picture 21">
            <a:extLst>
              <a:ext uri="{FF2B5EF4-FFF2-40B4-BE49-F238E27FC236}">
                <a16:creationId xmlns:a16="http://schemas.microsoft.com/office/drawing/2014/main" id="{9CBBC3AB-1107-4CE2-90CF-A40E57BB7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9244" y="5867340"/>
            <a:ext cx="3524928" cy="869481"/>
          </a:xfrm>
          <a:prstGeom prst="rect">
            <a:avLst/>
          </a:prstGeom>
        </p:spPr>
      </p:pic>
      <p:sp>
        <p:nvSpPr>
          <p:cNvPr id="25" name="TextBox 24">
            <a:extLst>
              <a:ext uri="{FF2B5EF4-FFF2-40B4-BE49-F238E27FC236}">
                <a16:creationId xmlns:a16="http://schemas.microsoft.com/office/drawing/2014/main" id="{63DF6BE3-87B8-416B-88A5-EFDFBFC80C1C}"/>
              </a:ext>
            </a:extLst>
          </p:cNvPr>
          <p:cNvSpPr txBox="1"/>
          <p:nvPr/>
        </p:nvSpPr>
        <p:spPr>
          <a:xfrm>
            <a:off x="300323" y="516317"/>
            <a:ext cx="1189485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THE FEH TEAM</a:t>
            </a:r>
          </a:p>
        </p:txBody>
      </p:sp>
      <p:sp>
        <p:nvSpPr>
          <p:cNvPr id="26" name="Rectangle 25">
            <a:extLst>
              <a:ext uri="{FF2B5EF4-FFF2-40B4-BE49-F238E27FC236}">
                <a16:creationId xmlns:a16="http://schemas.microsoft.com/office/drawing/2014/main" id="{2CAE5BE7-78E7-438A-859B-09E18128D978}"/>
              </a:ext>
            </a:extLst>
          </p:cNvPr>
          <p:cNvSpPr/>
          <p:nvPr/>
        </p:nvSpPr>
        <p:spPr>
          <a:xfrm>
            <a:off x="300323" y="209696"/>
            <a:ext cx="546945" cy="1323439"/>
          </a:xfrm>
          <a:prstGeom prst="rect">
            <a:avLst/>
          </a:prstGeom>
        </p:spPr>
        <p:txBody>
          <a:bodyPr wrap="none">
            <a:spAutoFit/>
          </a:bodyPr>
          <a:lstStyle/>
          <a:p>
            <a:r>
              <a:rPr lang="en-US" sz="8000" b="1" spc="600" dirty="0">
                <a:solidFill>
                  <a:srgbClr val="7E6F99"/>
                </a:solidFill>
                <a:latin typeface="Arial" panose="020B0604020202020204" pitchFamily="34" charset="0"/>
              </a:rPr>
              <a:t> </a:t>
            </a:r>
            <a:endParaRPr lang="en-US" sz="8000" b="1" dirty="0">
              <a:latin typeface="Arial" panose="020B0604020202020204" pitchFamily="34" charset="0"/>
            </a:endParaRPr>
          </a:p>
        </p:txBody>
      </p:sp>
      <p:pic>
        <p:nvPicPr>
          <p:cNvPr id="6" name="Picture 5">
            <a:extLst>
              <a:ext uri="{FF2B5EF4-FFF2-40B4-BE49-F238E27FC236}">
                <a16:creationId xmlns:a16="http://schemas.microsoft.com/office/drawing/2014/main" id="{AA6AF64A-43FF-7A4C-1D4D-E23A3FD2F267}"/>
              </a:ext>
            </a:extLst>
          </p:cNvPr>
          <p:cNvPicPr>
            <a:picLocks noChangeAspect="1"/>
          </p:cNvPicPr>
          <p:nvPr/>
        </p:nvPicPr>
        <p:blipFill>
          <a:blip r:embed="rId4"/>
          <a:stretch>
            <a:fillRect/>
          </a:stretch>
        </p:blipFill>
        <p:spPr>
          <a:xfrm>
            <a:off x="4707156" y="1951196"/>
            <a:ext cx="2114610" cy="2121682"/>
          </a:xfrm>
          <a:prstGeom prst="rect">
            <a:avLst/>
          </a:prstGeom>
        </p:spPr>
      </p:pic>
      <p:pic>
        <p:nvPicPr>
          <p:cNvPr id="9" name="Picture 8">
            <a:extLst>
              <a:ext uri="{FF2B5EF4-FFF2-40B4-BE49-F238E27FC236}">
                <a16:creationId xmlns:a16="http://schemas.microsoft.com/office/drawing/2014/main" id="{934F8FF6-60D9-479B-5347-6852342DD238}"/>
              </a:ext>
            </a:extLst>
          </p:cNvPr>
          <p:cNvPicPr>
            <a:picLocks noChangeAspect="1"/>
          </p:cNvPicPr>
          <p:nvPr/>
        </p:nvPicPr>
        <p:blipFill>
          <a:blip r:embed="rId5"/>
          <a:stretch>
            <a:fillRect/>
          </a:stretch>
        </p:blipFill>
        <p:spPr>
          <a:xfrm>
            <a:off x="7108892" y="1951196"/>
            <a:ext cx="2114610" cy="2121682"/>
          </a:xfrm>
          <a:prstGeom prst="rect">
            <a:avLst/>
          </a:prstGeom>
        </p:spPr>
      </p:pic>
      <p:sp>
        <p:nvSpPr>
          <p:cNvPr id="7" name="Rectangle 6">
            <a:extLst>
              <a:ext uri="{FF2B5EF4-FFF2-40B4-BE49-F238E27FC236}">
                <a16:creationId xmlns:a16="http://schemas.microsoft.com/office/drawing/2014/main" id="{EF6FFA3B-4B94-AD15-B227-AAAB120BD010}"/>
              </a:ext>
            </a:extLst>
          </p:cNvPr>
          <p:cNvSpPr/>
          <p:nvPr/>
        </p:nvSpPr>
        <p:spPr>
          <a:xfrm>
            <a:off x="2224643" y="1942343"/>
            <a:ext cx="2110293" cy="21216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8">
            <a:extLst>
              <a:ext uri="{FF2B5EF4-FFF2-40B4-BE49-F238E27FC236}">
                <a16:creationId xmlns:a16="http://schemas.microsoft.com/office/drawing/2014/main" id="{86591339-D3D6-4AAA-8E66-4B10C77DEE9E}"/>
              </a:ext>
            </a:extLst>
          </p:cNvPr>
          <p:cNvSpPr txBox="1"/>
          <p:nvPr/>
        </p:nvSpPr>
        <p:spPr>
          <a:xfrm>
            <a:off x="9415901" y="4129513"/>
            <a:ext cx="231112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solidFill>
                <a:latin typeface="Arial" panose="020B0604020202020204" pitchFamily="34" charset="0"/>
              </a:rPr>
              <a:t>Kevin Eipperle, AIA, LEED AP</a:t>
            </a:r>
          </a:p>
          <a:p>
            <a:pPr algn="ctr"/>
            <a:r>
              <a:rPr lang="en-US" sz="1200" dirty="0">
                <a:solidFill>
                  <a:schemeClr val="bg1"/>
                </a:solidFill>
                <a:latin typeface="Arial" panose="020B0604020202020204" pitchFamily="34" charset="0"/>
              </a:rPr>
              <a:t>Principal in Charge</a:t>
            </a:r>
          </a:p>
        </p:txBody>
      </p:sp>
      <p:pic>
        <p:nvPicPr>
          <p:cNvPr id="3" name="Picture 2" descr="A person sitting on a table&#10;&#10;Description automatically generated">
            <a:extLst>
              <a:ext uri="{FF2B5EF4-FFF2-40B4-BE49-F238E27FC236}">
                <a16:creationId xmlns:a16="http://schemas.microsoft.com/office/drawing/2014/main" id="{291C0853-625A-4938-9796-D98335F5F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0628" y="1951196"/>
            <a:ext cx="2103977" cy="2103977"/>
          </a:xfrm>
          <a:prstGeom prst="rect">
            <a:avLst/>
          </a:prstGeom>
        </p:spPr>
      </p:pic>
      <p:pic>
        <p:nvPicPr>
          <p:cNvPr id="5" name="Picture 4">
            <a:extLst>
              <a:ext uri="{FF2B5EF4-FFF2-40B4-BE49-F238E27FC236}">
                <a16:creationId xmlns:a16="http://schemas.microsoft.com/office/drawing/2014/main" id="{83D009A6-BD0F-7A83-4A91-99F2E1D9BF82}"/>
              </a:ext>
            </a:extLst>
          </p:cNvPr>
          <p:cNvPicPr>
            <a:picLocks noChangeAspect="1"/>
          </p:cNvPicPr>
          <p:nvPr/>
        </p:nvPicPr>
        <p:blipFill rotWithShape="1">
          <a:blip r:embed="rId7"/>
          <a:srcRect t="6736"/>
          <a:stretch/>
        </p:blipFill>
        <p:spPr>
          <a:xfrm>
            <a:off x="2305062" y="1949354"/>
            <a:ext cx="1949456" cy="2123524"/>
          </a:xfrm>
          <a:prstGeom prst="rect">
            <a:avLst/>
          </a:prstGeom>
        </p:spPr>
      </p:pic>
    </p:spTree>
    <p:extLst>
      <p:ext uri="{BB962C8B-B14F-4D97-AF65-F5344CB8AC3E}">
        <p14:creationId xmlns:p14="http://schemas.microsoft.com/office/powerpoint/2010/main" val="214266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4709-8304-79BC-5A5A-5B96262771E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71D6F68-0BAF-518B-4A54-18989345E390}"/>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4D120913-218D-8037-8E4A-0AB4B00DAF46}"/>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BA17F816-1F3C-3A83-7A9D-A2D8C5FF1EC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B33994A7-F142-DD1F-29B3-B00C57519B5E}"/>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 PLYMOUTH DOWNTOWN</a:t>
            </a:r>
          </a:p>
        </p:txBody>
      </p:sp>
      <p:sp>
        <p:nvSpPr>
          <p:cNvPr id="34" name="TextBox 33">
            <a:extLst>
              <a:ext uri="{FF2B5EF4-FFF2-40B4-BE49-F238E27FC236}">
                <a16:creationId xmlns:a16="http://schemas.microsoft.com/office/drawing/2014/main" id="{DCBD1090-2902-570A-093F-E9305A0F11E1}"/>
              </a:ext>
            </a:extLst>
          </p:cNvPr>
          <p:cNvSpPr txBox="1"/>
          <p:nvPr/>
        </p:nvSpPr>
        <p:spPr>
          <a:xfrm>
            <a:off x="5341225" y="4057704"/>
            <a:ext cx="346075" cy="246221"/>
          </a:xfrm>
          <a:prstGeom prst="rect">
            <a:avLst/>
          </a:prstGeom>
          <a:noFill/>
        </p:spPr>
        <p:txBody>
          <a:bodyPr wrap="square" rtlCol="0">
            <a:spAutoFit/>
          </a:bodyPr>
          <a:lstStyle/>
          <a:p>
            <a:r>
              <a:rPr lang="en-US" sz="1000" dirty="0">
                <a:solidFill>
                  <a:schemeClr val="bg1"/>
                </a:solidFill>
              </a:rPr>
              <a:t>1</a:t>
            </a:r>
          </a:p>
        </p:txBody>
      </p:sp>
      <p:pic>
        <p:nvPicPr>
          <p:cNvPr id="7" name="Picture 6" descr="An aerial view of a city&#10;&#10;Description automatically generated">
            <a:extLst>
              <a:ext uri="{FF2B5EF4-FFF2-40B4-BE49-F238E27FC236}">
                <a16:creationId xmlns:a16="http://schemas.microsoft.com/office/drawing/2014/main" id="{F7FB10D8-DCD1-8BE6-6CD5-2C1F49BDA9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34" y="1413471"/>
            <a:ext cx="11541605" cy="5415138"/>
          </a:xfrm>
          <a:prstGeom prst="rect">
            <a:avLst/>
          </a:prstGeom>
        </p:spPr>
      </p:pic>
    </p:spTree>
    <p:extLst>
      <p:ext uri="{BB962C8B-B14F-4D97-AF65-F5344CB8AC3E}">
        <p14:creationId xmlns:p14="http://schemas.microsoft.com/office/powerpoint/2010/main" val="332996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4709-8304-79BC-5A5A-5B96262771E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371D6F68-0BAF-518B-4A54-18989345E390}"/>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4D120913-218D-8037-8E4A-0AB4B00DAF46}"/>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BA17F816-1F3C-3A83-7A9D-A2D8C5FF1EC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B33994A7-F142-DD1F-29B3-B00C57519B5E}"/>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 AERIAL MAPS</a:t>
            </a:r>
          </a:p>
        </p:txBody>
      </p:sp>
      <p:sp>
        <p:nvSpPr>
          <p:cNvPr id="34" name="TextBox 33">
            <a:extLst>
              <a:ext uri="{FF2B5EF4-FFF2-40B4-BE49-F238E27FC236}">
                <a16:creationId xmlns:a16="http://schemas.microsoft.com/office/drawing/2014/main" id="{DCBD1090-2902-570A-093F-E9305A0F11E1}"/>
              </a:ext>
            </a:extLst>
          </p:cNvPr>
          <p:cNvSpPr txBox="1"/>
          <p:nvPr/>
        </p:nvSpPr>
        <p:spPr>
          <a:xfrm>
            <a:off x="5341225" y="4057704"/>
            <a:ext cx="346075" cy="246221"/>
          </a:xfrm>
          <a:prstGeom prst="rect">
            <a:avLst/>
          </a:prstGeom>
          <a:noFill/>
        </p:spPr>
        <p:txBody>
          <a:bodyPr wrap="square" rtlCol="0">
            <a:spAutoFit/>
          </a:bodyPr>
          <a:lstStyle/>
          <a:p>
            <a:r>
              <a:rPr lang="en-US" sz="1000" dirty="0">
                <a:solidFill>
                  <a:schemeClr val="bg1"/>
                </a:solidFill>
              </a:rPr>
              <a:t>1</a:t>
            </a:r>
          </a:p>
        </p:txBody>
      </p:sp>
      <p:pic>
        <p:nvPicPr>
          <p:cNvPr id="4" name="Picture 3">
            <a:extLst>
              <a:ext uri="{FF2B5EF4-FFF2-40B4-BE49-F238E27FC236}">
                <a16:creationId xmlns:a16="http://schemas.microsoft.com/office/drawing/2014/main" id="{656DFDDB-882D-AD5D-9E3D-1B4BBAD4FA7C}"/>
              </a:ext>
            </a:extLst>
          </p:cNvPr>
          <p:cNvPicPr>
            <a:picLocks noChangeAspect="1"/>
          </p:cNvPicPr>
          <p:nvPr/>
        </p:nvPicPr>
        <p:blipFill rotWithShape="1">
          <a:blip r:embed="rId3"/>
          <a:srcRect l="1429" t="1299" r="2116"/>
          <a:stretch/>
        </p:blipFill>
        <p:spPr>
          <a:xfrm>
            <a:off x="1367070" y="1381788"/>
            <a:ext cx="8709434" cy="5480599"/>
          </a:xfrm>
          <a:prstGeom prst="rect">
            <a:avLst/>
          </a:prstGeom>
        </p:spPr>
      </p:pic>
    </p:spTree>
    <p:extLst>
      <p:ext uri="{BB962C8B-B14F-4D97-AF65-F5344CB8AC3E}">
        <p14:creationId xmlns:p14="http://schemas.microsoft.com/office/powerpoint/2010/main" val="3524526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7FCB9D-807A-4527-C5A9-824B26C725CA}"/>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6" name="Rectangle 5">
            <a:extLst>
              <a:ext uri="{FF2B5EF4-FFF2-40B4-BE49-F238E27FC236}">
                <a16:creationId xmlns:a16="http://schemas.microsoft.com/office/drawing/2014/main" id="{E4E71F98-7D3E-3B35-6E9A-0B7AD7224073}"/>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7" name="Rectangle 6">
            <a:extLst>
              <a:ext uri="{FF2B5EF4-FFF2-40B4-BE49-F238E27FC236}">
                <a16:creationId xmlns:a16="http://schemas.microsoft.com/office/drawing/2014/main" id="{D7161ADE-8143-2F5E-A587-030BC43614D6}"/>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8" name="TextBox 7">
            <a:extLst>
              <a:ext uri="{FF2B5EF4-FFF2-40B4-BE49-F238E27FC236}">
                <a16:creationId xmlns:a16="http://schemas.microsoft.com/office/drawing/2014/main" id="{4819D94A-0CB0-AF63-56ED-D5189B5833D5}"/>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OPTIONS</a:t>
            </a:r>
          </a:p>
        </p:txBody>
      </p:sp>
      <p:sp>
        <p:nvSpPr>
          <p:cNvPr id="9" name="Rectangle 8">
            <a:extLst>
              <a:ext uri="{FF2B5EF4-FFF2-40B4-BE49-F238E27FC236}">
                <a16:creationId xmlns:a16="http://schemas.microsoft.com/office/drawing/2014/main" id="{895B64B8-1D4C-0033-F090-05C618972C17}"/>
              </a:ext>
            </a:extLst>
          </p:cNvPr>
          <p:cNvSpPr/>
          <p:nvPr/>
        </p:nvSpPr>
        <p:spPr>
          <a:xfrm>
            <a:off x="196444" y="1987074"/>
            <a:ext cx="11229362" cy="1015663"/>
          </a:xfrm>
          <a:prstGeom prst="rect">
            <a:avLst/>
          </a:prstGeom>
          <a:noFill/>
          <a:ln>
            <a:noFill/>
          </a:ln>
        </p:spPr>
        <p:txBody>
          <a:bodyPr wrap="square">
            <a:spAutoFit/>
          </a:bodyPr>
          <a:lstStyle/>
          <a:p>
            <a:pPr lvl="1"/>
            <a:endParaRPr lang="en-US" sz="2400"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p:txBody>
      </p:sp>
      <p:pic>
        <p:nvPicPr>
          <p:cNvPr id="14" name="Picture 13">
            <a:extLst>
              <a:ext uri="{FF2B5EF4-FFF2-40B4-BE49-F238E27FC236}">
                <a16:creationId xmlns:a16="http://schemas.microsoft.com/office/drawing/2014/main" id="{D62C8F31-4BD3-676E-1F5B-5EF5EA3C2743}"/>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15" name="Rectangle 14">
            <a:extLst>
              <a:ext uri="{FF2B5EF4-FFF2-40B4-BE49-F238E27FC236}">
                <a16:creationId xmlns:a16="http://schemas.microsoft.com/office/drawing/2014/main" id="{08FC6242-427B-9DBF-D207-370483A2AB1C}"/>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16" name="Rectangle 15">
            <a:extLst>
              <a:ext uri="{FF2B5EF4-FFF2-40B4-BE49-F238E27FC236}">
                <a16:creationId xmlns:a16="http://schemas.microsoft.com/office/drawing/2014/main" id="{34CBC608-651E-94D9-8751-47127F7C6B56}"/>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17" name="TextBox 16">
            <a:extLst>
              <a:ext uri="{FF2B5EF4-FFF2-40B4-BE49-F238E27FC236}">
                <a16:creationId xmlns:a16="http://schemas.microsoft.com/office/drawing/2014/main" id="{2B16E051-0E5C-1EBA-C7F4-1C852B07CF91}"/>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SITE - EXISTING</a:t>
            </a:r>
          </a:p>
        </p:txBody>
      </p:sp>
      <p:sp>
        <p:nvSpPr>
          <p:cNvPr id="18" name="Rectangle 17">
            <a:extLst>
              <a:ext uri="{FF2B5EF4-FFF2-40B4-BE49-F238E27FC236}">
                <a16:creationId xmlns:a16="http://schemas.microsoft.com/office/drawing/2014/main" id="{CB6473CB-767C-E658-B451-BEEA08EB6458}"/>
              </a:ext>
            </a:extLst>
          </p:cNvPr>
          <p:cNvSpPr/>
          <p:nvPr/>
        </p:nvSpPr>
        <p:spPr>
          <a:xfrm>
            <a:off x="196444" y="1987074"/>
            <a:ext cx="11229362" cy="1015663"/>
          </a:xfrm>
          <a:prstGeom prst="rect">
            <a:avLst/>
          </a:prstGeom>
          <a:noFill/>
          <a:ln>
            <a:noFill/>
          </a:ln>
        </p:spPr>
        <p:txBody>
          <a:bodyPr wrap="square">
            <a:spAutoFit/>
          </a:bodyPr>
          <a:lstStyle/>
          <a:p>
            <a:pPr lvl="1"/>
            <a:endParaRPr lang="en-US" sz="2400"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p:txBody>
      </p:sp>
      <p:pic>
        <p:nvPicPr>
          <p:cNvPr id="3" name="Picture 2">
            <a:extLst>
              <a:ext uri="{FF2B5EF4-FFF2-40B4-BE49-F238E27FC236}">
                <a16:creationId xmlns:a16="http://schemas.microsoft.com/office/drawing/2014/main" id="{7802978F-BD9C-7A6C-E6D2-A05E6EEE071D}"/>
              </a:ext>
            </a:extLst>
          </p:cNvPr>
          <p:cNvPicPr>
            <a:picLocks noChangeAspect="1"/>
          </p:cNvPicPr>
          <p:nvPr/>
        </p:nvPicPr>
        <p:blipFill>
          <a:blip r:embed="rId3"/>
          <a:stretch>
            <a:fillRect/>
          </a:stretch>
        </p:blipFill>
        <p:spPr>
          <a:xfrm>
            <a:off x="1511095" y="1405734"/>
            <a:ext cx="8465809" cy="5441002"/>
          </a:xfrm>
          <a:prstGeom prst="rect">
            <a:avLst/>
          </a:prstGeom>
        </p:spPr>
      </p:pic>
      <p:pic>
        <p:nvPicPr>
          <p:cNvPr id="10" name="Picture 9">
            <a:extLst>
              <a:ext uri="{FF2B5EF4-FFF2-40B4-BE49-F238E27FC236}">
                <a16:creationId xmlns:a16="http://schemas.microsoft.com/office/drawing/2014/main" id="{06D35160-227A-C817-E26B-51B8CCE417A7}"/>
              </a:ext>
            </a:extLst>
          </p:cNvPr>
          <p:cNvPicPr>
            <a:picLocks noChangeAspect="1"/>
          </p:cNvPicPr>
          <p:nvPr/>
        </p:nvPicPr>
        <p:blipFill rotWithShape="1">
          <a:blip r:embed="rId4"/>
          <a:srcRect l="9937" t="-3068" b="-1"/>
          <a:stretch/>
        </p:blipFill>
        <p:spPr>
          <a:xfrm>
            <a:off x="9895427" y="6341683"/>
            <a:ext cx="1768828" cy="386310"/>
          </a:xfrm>
          <a:prstGeom prst="rect">
            <a:avLst/>
          </a:prstGeom>
        </p:spPr>
      </p:pic>
    </p:spTree>
    <p:extLst>
      <p:ext uri="{BB962C8B-B14F-4D97-AF65-F5344CB8AC3E}">
        <p14:creationId xmlns:p14="http://schemas.microsoft.com/office/powerpoint/2010/main" val="1494134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88E0-3ACF-AA08-C1DC-18575A35587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F3FED20-13EA-AE0A-924B-532D68744CA7}"/>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21150B30-976A-6794-C059-16BA04CA75FE}"/>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64B8905B-C443-EDFD-60F9-9C93F2F28225}"/>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54C3C86C-189D-EF2A-9E41-0C1D588BBD5D}"/>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EXISTING PLANS</a:t>
            </a:r>
          </a:p>
        </p:txBody>
      </p:sp>
      <p:sp>
        <p:nvSpPr>
          <p:cNvPr id="16" name="Rectangle 15">
            <a:extLst>
              <a:ext uri="{FF2B5EF4-FFF2-40B4-BE49-F238E27FC236}">
                <a16:creationId xmlns:a16="http://schemas.microsoft.com/office/drawing/2014/main" id="{6C6B845E-6AA5-5E58-63AD-AED082554D8C}"/>
              </a:ext>
            </a:extLst>
          </p:cNvPr>
          <p:cNvSpPr/>
          <p:nvPr/>
        </p:nvSpPr>
        <p:spPr>
          <a:xfrm>
            <a:off x="196444" y="1987074"/>
            <a:ext cx="11229362" cy="1015663"/>
          </a:xfrm>
          <a:prstGeom prst="rect">
            <a:avLst/>
          </a:prstGeom>
          <a:noFill/>
          <a:ln>
            <a:noFill/>
          </a:ln>
        </p:spPr>
        <p:txBody>
          <a:bodyPr wrap="square">
            <a:spAutoFit/>
          </a:bodyPr>
          <a:lstStyle/>
          <a:p>
            <a:pPr lvl="1"/>
            <a:endParaRPr lang="en-US" sz="2400"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p:txBody>
      </p:sp>
      <p:pic>
        <p:nvPicPr>
          <p:cNvPr id="5" name="Picture 4">
            <a:extLst>
              <a:ext uri="{FF2B5EF4-FFF2-40B4-BE49-F238E27FC236}">
                <a16:creationId xmlns:a16="http://schemas.microsoft.com/office/drawing/2014/main" id="{EEB97412-26B0-2544-88D8-08F936F51EF3}"/>
              </a:ext>
            </a:extLst>
          </p:cNvPr>
          <p:cNvPicPr>
            <a:picLocks noChangeAspect="1"/>
          </p:cNvPicPr>
          <p:nvPr/>
        </p:nvPicPr>
        <p:blipFill rotWithShape="1">
          <a:blip r:embed="rId3"/>
          <a:srcRect t="6827" r="906" b="5212"/>
          <a:stretch/>
        </p:blipFill>
        <p:spPr>
          <a:xfrm>
            <a:off x="1400175" y="1381545"/>
            <a:ext cx="9670982" cy="5234154"/>
          </a:xfrm>
          <a:prstGeom prst="rect">
            <a:avLst/>
          </a:prstGeom>
        </p:spPr>
      </p:pic>
      <p:pic>
        <p:nvPicPr>
          <p:cNvPr id="8" name="Picture 7">
            <a:extLst>
              <a:ext uri="{FF2B5EF4-FFF2-40B4-BE49-F238E27FC236}">
                <a16:creationId xmlns:a16="http://schemas.microsoft.com/office/drawing/2014/main" id="{0D7880D9-F5E0-10FC-1E8A-652667B9FEF1}"/>
              </a:ext>
            </a:extLst>
          </p:cNvPr>
          <p:cNvPicPr>
            <a:picLocks noChangeAspect="1"/>
          </p:cNvPicPr>
          <p:nvPr/>
        </p:nvPicPr>
        <p:blipFill rotWithShape="1">
          <a:blip r:embed="rId4"/>
          <a:srcRect l="29454" r="7990"/>
          <a:stretch/>
        </p:blipFill>
        <p:spPr>
          <a:xfrm>
            <a:off x="3327293" y="6198916"/>
            <a:ext cx="6427960" cy="547578"/>
          </a:xfrm>
          <a:prstGeom prst="rect">
            <a:avLst/>
          </a:prstGeom>
        </p:spPr>
      </p:pic>
      <p:pic>
        <p:nvPicPr>
          <p:cNvPr id="7" name="Picture 6">
            <a:extLst>
              <a:ext uri="{FF2B5EF4-FFF2-40B4-BE49-F238E27FC236}">
                <a16:creationId xmlns:a16="http://schemas.microsoft.com/office/drawing/2014/main" id="{530A59DF-DCD6-E095-FB18-788F58AB2E39}"/>
              </a:ext>
            </a:extLst>
          </p:cNvPr>
          <p:cNvPicPr>
            <a:picLocks noChangeAspect="1"/>
          </p:cNvPicPr>
          <p:nvPr/>
        </p:nvPicPr>
        <p:blipFill rotWithShape="1">
          <a:blip r:embed="rId4"/>
          <a:srcRect r="75610"/>
          <a:stretch/>
        </p:blipFill>
        <p:spPr>
          <a:xfrm>
            <a:off x="1481616" y="6207969"/>
            <a:ext cx="2506251" cy="547578"/>
          </a:xfrm>
          <a:prstGeom prst="rect">
            <a:avLst/>
          </a:prstGeom>
        </p:spPr>
      </p:pic>
    </p:spTree>
    <p:extLst>
      <p:ext uri="{BB962C8B-B14F-4D97-AF65-F5344CB8AC3E}">
        <p14:creationId xmlns:p14="http://schemas.microsoft.com/office/powerpoint/2010/main" val="124662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88E0-3ACF-AA08-C1DC-18575A35587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F3FED20-13EA-AE0A-924B-532D68744CA7}"/>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21150B30-976A-6794-C059-16BA04CA75FE}"/>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64B8905B-C443-EDFD-60F9-9C93F2F28225}"/>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54C3C86C-189D-EF2A-9E41-0C1D588BBD5D}"/>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EXISTING PLANS</a:t>
            </a:r>
          </a:p>
        </p:txBody>
      </p:sp>
      <p:sp>
        <p:nvSpPr>
          <p:cNvPr id="16" name="Rectangle 15">
            <a:extLst>
              <a:ext uri="{FF2B5EF4-FFF2-40B4-BE49-F238E27FC236}">
                <a16:creationId xmlns:a16="http://schemas.microsoft.com/office/drawing/2014/main" id="{6C6B845E-6AA5-5E58-63AD-AED082554D8C}"/>
              </a:ext>
            </a:extLst>
          </p:cNvPr>
          <p:cNvSpPr/>
          <p:nvPr/>
        </p:nvSpPr>
        <p:spPr>
          <a:xfrm>
            <a:off x="196444" y="1987074"/>
            <a:ext cx="11229362" cy="1015663"/>
          </a:xfrm>
          <a:prstGeom prst="rect">
            <a:avLst/>
          </a:prstGeom>
          <a:noFill/>
          <a:ln>
            <a:noFill/>
          </a:ln>
        </p:spPr>
        <p:txBody>
          <a:bodyPr wrap="square">
            <a:spAutoFit/>
          </a:bodyPr>
          <a:lstStyle/>
          <a:p>
            <a:pPr lvl="1"/>
            <a:endParaRPr lang="en-US" sz="2400"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p:txBody>
      </p:sp>
      <p:pic>
        <p:nvPicPr>
          <p:cNvPr id="4" name="Picture 3">
            <a:extLst>
              <a:ext uri="{FF2B5EF4-FFF2-40B4-BE49-F238E27FC236}">
                <a16:creationId xmlns:a16="http://schemas.microsoft.com/office/drawing/2014/main" id="{629AA761-FE8E-14EC-AF09-BF77A0CF40A5}"/>
              </a:ext>
            </a:extLst>
          </p:cNvPr>
          <p:cNvPicPr>
            <a:picLocks noChangeAspect="1"/>
          </p:cNvPicPr>
          <p:nvPr/>
        </p:nvPicPr>
        <p:blipFill rotWithShape="1">
          <a:blip r:embed="rId3"/>
          <a:srcRect l="2030" t="2073" b="1"/>
          <a:stretch/>
        </p:blipFill>
        <p:spPr>
          <a:xfrm>
            <a:off x="1497367" y="1430279"/>
            <a:ext cx="9408758" cy="4894834"/>
          </a:xfrm>
          <a:prstGeom prst="rect">
            <a:avLst/>
          </a:prstGeom>
        </p:spPr>
      </p:pic>
      <p:pic>
        <p:nvPicPr>
          <p:cNvPr id="8" name="Picture 7">
            <a:extLst>
              <a:ext uri="{FF2B5EF4-FFF2-40B4-BE49-F238E27FC236}">
                <a16:creationId xmlns:a16="http://schemas.microsoft.com/office/drawing/2014/main" id="{0CB61C60-E2DA-46FD-735C-B0CFD2984124}"/>
              </a:ext>
            </a:extLst>
          </p:cNvPr>
          <p:cNvPicPr>
            <a:picLocks noChangeAspect="1"/>
          </p:cNvPicPr>
          <p:nvPr/>
        </p:nvPicPr>
        <p:blipFill>
          <a:blip r:embed="rId4"/>
          <a:stretch>
            <a:fillRect/>
          </a:stretch>
        </p:blipFill>
        <p:spPr>
          <a:xfrm>
            <a:off x="1523330" y="6267963"/>
            <a:ext cx="1914792" cy="581106"/>
          </a:xfrm>
          <a:prstGeom prst="rect">
            <a:avLst/>
          </a:prstGeom>
        </p:spPr>
      </p:pic>
      <p:pic>
        <p:nvPicPr>
          <p:cNvPr id="10" name="Picture 9">
            <a:extLst>
              <a:ext uri="{FF2B5EF4-FFF2-40B4-BE49-F238E27FC236}">
                <a16:creationId xmlns:a16="http://schemas.microsoft.com/office/drawing/2014/main" id="{9D81D795-BC6B-9A97-2B69-7A722C854B54}"/>
              </a:ext>
            </a:extLst>
          </p:cNvPr>
          <p:cNvPicPr>
            <a:picLocks noChangeAspect="1"/>
          </p:cNvPicPr>
          <p:nvPr/>
        </p:nvPicPr>
        <p:blipFill>
          <a:blip r:embed="rId5"/>
          <a:stretch>
            <a:fillRect/>
          </a:stretch>
        </p:blipFill>
        <p:spPr>
          <a:xfrm>
            <a:off x="3464085" y="6310878"/>
            <a:ext cx="5563003" cy="468174"/>
          </a:xfrm>
          <a:prstGeom prst="rect">
            <a:avLst/>
          </a:prstGeom>
        </p:spPr>
      </p:pic>
    </p:spTree>
    <p:extLst>
      <p:ext uri="{BB962C8B-B14F-4D97-AF65-F5344CB8AC3E}">
        <p14:creationId xmlns:p14="http://schemas.microsoft.com/office/powerpoint/2010/main" val="103935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88E0-3ACF-AA08-C1DC-18575A35587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1F3FED20-13EA-AE0A-924B-532D68744CA7}"/>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21150B30-976A-6794-C059-16BA04CA75FE}"/>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09</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64B8905B-C443-EDFD-60F9-9C93F2F28225}"/>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54C3C86C-189D-EF2A-9E41-0C1D588BBD5D}"/>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EXISTING ELEVATIONS</a:t>
            </a:r>
          </a:p>
        </p:txBody>
      </p:sp>
      <p:sp>
        <p:nvSpPr>
          <p:cNvPr id="16" name="Rectangle 15">
            <a:extLst>
              <a:ext uri="{FF2B5EF4-FFF2-40B4-BE49-F238E27FC236}">
                <a16:creationId xmlns:a16="http://schemas.microsoft.com/office/drawing/2014/main" id="{6C6B845E-6AA5-5E58-63AD-AED082554D8C}"/>
              </a:ext>
            </a:extLst>
          </p:cNvPr>
          <p:cNvSpPr/>
          <p:nvPr/>
        </p:nvSpPr>
        <p:spPr>
          <a:xfrm>
            <a:off x="196444" y="1987074"/>
            <a:ext cx="11229362" cy="1015663"/>
          </a:xfrm>
          <a:prstGeom prst="rect">
            <a:avLst/>
          </a:prstGeom>
          <a:noFill/>
          <a:ln>
            <a:noFill/>
          </a:ln>
        </p:spPr>
        <p:txBody>
          <a:bodyPr wrap="square">
            <a:spAutoFit/>
          </a:bodyPr>
          <a:lstStyle/>
          <a:p>
            <a:pPr lvl="1"/>
            <a:endParaRPr lang="en-US" sz="2400"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a:p>
            <a:pPr marL="285750" indent="-285750">
              <a:buFont typeface="Arial" panose="020B0604020202020204" pitchFamily="34" charset="0"/>
              <a:buChar char="•"/>
            </a:pPr>
            <a:endParaRPr lang="en-US" dirty="0">
              <a:solidFill>
                <a:srgbClr val="000000"/>
              </a:solidFill>
              <a:highlight>
                <a:srgbClr val="FFFF00"/>
              </a:highlight>
              <a:latin typeface="Arial" panose="020B0604020202020204" pitchFamily="34" charset="0"/>
            </a:endParaRPr>
          </a:p>
        </p:txBody>
      </p:sp>
      <p:pic>
        <p:nvPicPr>
          <p:cNvPr id="4" name="Picture 3">
            <a:extLst>
              <a:ext uri="{FF2B5EF4-FFF2-40B4-BE49-F238E27FC236}">
                <a16:creationId xmlns:a16="http://schemas.microsoft.com/office/drawing/2014/main" id="{9AD03608-F613-E276-DF00-F7BA23EE2426}"/>
              </a:ext>
            </a:extLst>
          </p:cNvPr>
          <p:cNvPicPr>
            <a:picLocks noChangeAspect="1"/>
          </p:cNvPicPr>
          <p:nvPr/>
        </p:nvPicPr>
        <p:blipFill>
          <a:blip r:embed="rId3"/>
          <a:stretch>
            <a:fillRect/>
          </a:stretch>
        </p:blipFill>
        <p:spPr>
          <a:xfrm>
            <a:off x="638174" y="1374320"/>
            <a:ext cx="8693727" cy="5464629"/>
          </a:xfrm>
          <a:prstGeom prst="rect">
            <a:avLst/>
          </a:prstGeom>
        </p:spPr>
      </p:pic>
      <p:pic>
        <p:nvPicPr>
          <p:cNvPr id="6" name="Picture 5">
            <a:extLst>
              <a:ext uri="{FF2B5EF4-FFF2-40B4-BE49-F238E27FC236}">
                <a16:creationId xmlns:a16="http://schemas.microsoft.com/office/drawing/2014/main" id="{942CFB90-2C5C-01AF-36BC-58F013056429}"/>
              </a:ext>
            </a:extLst>
          </p:cNvPr>
          <p:cNvPicPr>
            <a:picLocks noChangeAspect="1"/>
          </p:cNvPicPr>
          <p:nvPr/>
        </p:nvPicPr>
        <p:blipFill>
          <a:blip r:embed="rId4"/>
          <a:stretch>
            <a:fillRect/>
          </a:stretch>
        </p:blipFill>
        <p:spPr>
          <a:xfrm>
            <a:off x="5614481" y="6400527"/>
            <a:ext cx="6672769" cy="438421"/>
          </a:xfrm>
          <a:prstGeom prst="rect">
            <a:avLst/>
          </a:prstGeom>
        </p:spPr>
      </p:pic>
    </p:spTree>
    <p:extLst>
      <p:ext uri="{BB962C8B-B14F-4D97-AF65-F5344CB8AC3E}">
        <p14:creationId xmlns:p14="http://schemas.microsoft.com/office/powerpoint/2010/main" val="714743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243D47-49D6-46D5-917F-EE140D3F57FA}"/>
              </a:ext>
            </a:extLst>
          </p:cNvPr>
          <p:cNvPicPr>
            <a:picLocks noChangeAspect="1"/>
          </p:cNvPicPr>
          <p:nvPr/>
        </p:nvPicPr>
        <p:blipFill rotWithShape="1">
          <a:blip r:embed="rId2">
            <a:extLst>
              <a:ext uri="{28A0092B-C50C-407E-A947-70E740481C1C}">
                <a14:useLocalDpi xmlns:a14="http://schemas.microsoft.com/office/drawing/2010/main" val="0"/>
              </a:ext>
            </a:extLst>
          </a:blip>
          <a:srcRect t="13068" b="69526"/>
          <a:stretch/>
        </p:blipFill>
        <p:spPr>
          <a:xfrm>
            <a:off x="0" y="0"/>
            <a:ext cx="12192000" cy="1373129"/>
          </a:xfrm>
          <a:prstGeom prst="rect">
            <a:avLst/>
          </a:prstGeom>
        </p:spPr>
      </p:pic>
      <p:sp>
        <p:nvSpPr>
          <p:cNvPr id="2" name="Rectangle 1">
            <a:extLst>
              <a:ext uri="{FF2B5EF4-FFF2-40B4-BE49-F238E27FC236}">
                <a16:creationId xmlns:a16="http://schemas.microsoft.com/office/drawing/2014/main" id="{9E1FC887-6840-4B80-B099-B4C4EE42D002}"/>
              </a:ext>
            </a:extLst>
          </p:cNvPr>
          <p:cNvSpPr/>
          <p:nvPr/>
        </p:nvSpPr>
        <p:spPr>
          <a:xfrm>
            <a:off x="300323" y="209696"/>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10</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242301"/>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2" name="TextBox 21">
            <a:extLst>
              <a:ext uri="{FF2B5EF4-FFF2-40B4-BE49-F238E27FC236}">
                <a16:creationId xmlns:a16="http://schemas.microsoft.com/office/drawing/2014/main" id="{8D402D14-F783-44FF-AEA8-4170114A3B7A}"/>
              </a:ext>
            </a:extLst>
          </p:cNvPr>
          <p:cNvSpPr txBox="1"/>
          <p:nvPr/>
        </p:nvSpPr>
        <p:spPr>
          <a:xfrm>
            <a:off x="2018109" y="516317"/>
            <a:ext cx="10639112"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REVIEW SCHEDULE &amp; TIMELINE</a:t>
            </a:r>
          </a:p>
        </p:txBody>
      </p:sp>
      <p:pic>
        <p:nvPicPr>
          <p:cNvPr id="5" name="Picture 4">
            <a:extLst>
              <a:ext uri="{FF2B5EF4-FFF2-40B4-BE49-F238E27FC236}">
                <a16:creationId xmlns:a16="http://schemas.microsoft.com/office/drawing/2014/main" id="{97B4DCC4-DFE9-AB17-A2D6-CFB1F751C143}"/>
              </a:ext>
            </a:extLst>
          </p:cNvPr>
          <p:cNvPicPr>
            <a:picLocks noChangeAspect="1"/>
          </p:cNvPicPr>
          <p:nvPr/>
        </p:nvPicPr>
        <p:blipFill rotWithShape="1">
          <a:blip r:embed="rId3"/>
          <a:srcRect t="1761" b="66093"/>
          <a:stretch/>
        </p:blipFill>
        <p:spPr>
          <a:xfrm>
            <a:off x="8715" y="1447027"/>
            <a:ext cx="6492946" cy="1846175"/>
          </a:xfrm>
          <a:prstGeom prst="rect">
            <a:avLst/>
          </a:prstGeom>
        </p:spPr>
      </p:pic>
      <p:pic>
        <p:nvPicPr>
          <p:cNvPr id="7" name="Picture 6">
            <a:extLst>
              <a:ext uri="{FF2B5EF4-FFF2-40B4-BE49-F238E27FC236}">
                <a16:creationId xmlns:a16="http://schemas.microsoft.com/office/drawing/2014/main" id="{31C6A05A-CB42-94EE-AE01-F6C2C206B471}"/>
              </a:ext>
            </a:extLst>
          </p:cNvPr>
          <p:cNvPicPr>
            <a:picLocks noChangeAspect="1"/>
          </p:cNvPicPr>
          <p:nvPr/>
        </p:nvPicPr>
        <p:blipFill rotWithShape="1">
          <a:blip r:embed="rId3"/>
          <a:srcRect t="36617" b="32571"/>
          <a:stretch/>
        </p:blipFill>
        <p:spPr>
          <a:xfrm>
            <a:off x="8715" y="3063827"/>
            <a:ext cx="6492946" cy="1769539"/>
          </a:xfrm>
          <a:prstGeom prst="rect">
            <a:avLst/>
          </a:prstGeom>
        </p:spPr>
      </p:pic>
      <p:pic>
        <p:nvPicPr>
          <p:cNvPr id="8" name="Picture 7">
            <a:extLst>
              <a:ext uri="{FF2B5EF4-FFF2-40B4-BE49-F238E27FC236}">
                <a16:creationId xmlns:a16="http://schemas.microsoft.com/office/drawing/2014/main" id="{36119189-708B-A35E-4821-2DB5349A538B}"/>
              </a:ext>
            </a:extLst>
          </p:cNvPr>
          <p:cNvPicPr>
            <a:picLocks noChangeAspect="1"/>
          </p:cNvPicPr>
          <p:nvPr/>
        </p:nvPicPr>
        <p:blipFill rotWithShape="1">
          <a:blip r:embed="rId3"/>
          <a:srcRect t="68525" b="3198"/>
          <a:stretch/>
        </p:blipFill>
        <p:spPr>
          <a:xfrm>
            <a:off x="8715" y="4842419"/>
            <a:ext cx="6492946" cy="1623952"/>
          </a:xfrm>
          <a:prstGeom prst="rect">
            <a:avLst/>
          </a:prstGeom>
        </p:spPr>
      </p:pic>
    </p:spTree>
    <p:extLst>
      <p:ext uri="{BB962C8B-B14F-4D97-AF65-F5344CB8AC3E}">
        <p14:creationId xmlns:p14="http://schemas.microsoft.com/office/powerpoint/2010/main" val="2237482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D5CE9983-219F-4786-BAEB-42262941A87D}"/>
              </a:ext>
            </a:extLst>
          </p:cNvPr>
          <p:cNvSpPr txBox="1">
            <a:spLocks/>
          </p:cNvSpPr>
          <p:nvPr/>
        </p:nvSpPr>
        <p:spPr>
          <a:xfrm>
            <a:off x="1235613" y="3453897"/>
            <a:ext cx="5124450" cy="282081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solidFill>
                  <a:srgbClr val="080808"/>
                </a:solidFill>
                <a:latin typeface="+mn-lt"/>
              </a:rPr>
              <a:t>Questions or ideas you would like to see studied?</a:t>
            </a:r>
          </a:p>
        </p:txBody>
      </p:sp>
      <p:sp>
        <p:nvSpPr>
          <p:cNvPr id="20" name="Content Placeholder 3">
            <a:extLst>
              <a:ext uri="{FF2B5EF4-FFF2-40B4-BE49-F238E27FC236}">
                <a16:creationId xmlns:a16="http://schemas.microsoft.com/office/drawing/2014/main" id="{BD9D4B85-7719-4D28-8C60-962049E2C1C2}"/>
              </a:ext>
            </a:extLst>
          </p:cNvPr>
          <p:cNvSpPr txBox="1">
            <a:spLocks/>
          </p:cNvSpPr>
          <p:nvPr/>
        </p:nvSpPr>
        <p:spPr>
          <a:xfrm>
            <a:off x="6234163" y="-129838"/>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t>?</a:t>
            </a:r>
          </a:p>
        </p:txBody>
      </p:sp>
      <p:sp>
        <p:nvSpPr>
          <p:cNvPr id="22" name="Content Placeholder 3">
            <a:extLst>
              <a:ext uri="{FF2B5EF4-FFF2-40B4-BE49-F238E27FC236}">
                <a16:creationId xmlns:a16="http://schemas.microsoft.com/office/drawing/2014/main" id="{C2B6FA73-0DED-4736-AD52-EEB98700753B}"/>
              </a:ext>
            </a:extLst>
          </p:cNvPr>
          <p:cNvSpPr txBox="1">
            <a:spLocks/>
          </p:cNvSpPr>
          <p:nvPr/>
        </p:nvSpPr>
        <p:spPr>
          <a:xfrm>
            <a:off x="75550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tx2"/>
                </a:solidFill>
              </a:rPr>
              <a:t>?</a:t>
            </a:r>
          </a:p>
        </p:txBody>
      </p:sp>
      <p:sp>
        <p:nvSpPr>
          <p:cNvPr id="23" name="Content Placeholder 3">
            <a:extLst>
              <a:ext uri="{FF2B5EF4-FFF2-40B4-BE49-F238E27FC236}">
                <a16:creationId xmlns:a16="http://schemas.microsoft.com/office/drawing/2014/main" id="{16A5BC81-A3EB-4380-899E-15A5CCB7EF13}"/>
              </a:ext>
            </a:extLst>
          </p:cNvPr>
          <p:cNvSpPr txBox="1">
            <a:spLocks/>
          </p:cNvSpPr>
          <p:nvPr/>
        </p:nvSpPr>
        <p:spPr>
          <a:xfrm>
            <a:off x="4964294" y="612597"/>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solidFill>
              </a:rPr>
              <a:t>?</a:t>
            </a:r>
          </a:p>
        </p:txBody>
      </p:sp>
      <p:sp>
        <p:nvSpPr>
          <p:cNvPr id="24" name="Content Placeholder 3">
            <a:extLst>
              <a:ext uri="{FF2B5EF4-FFF2-40B4-BE49-F238E27FC236}">
                <a16:creationId xmlns:a16="http://schemas.microsoft.com/office/drawing/2014/main" id="{3DC188FC-DB16-4170-BDAC-93BE29A399A3}"/>
              </a:ext>
            </a:extLst>
          </p:cNvPr>
          <p:cNvSpPr txBox="1">
            <a:spLocks/>
          </p:cNvSpPr>
          <p:nvPr/>
        </p:nvSpPr>
        <p:spPr>
          <a:xfrm>
            <a:off x="6285225" y="2009769"/>
            <a:ext cx="5181600" cy="3169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700" b="1" dirty="0">
                <a:solidFill>
                  <a:schemeClr val="accent2">
                    <a:lumMod val="60000"/>
                    <a:lumOff val="40000"/>
                  </a:schemeClr>
                </a:solidFill>
              </a:rPr>
              <a:t>?</a:t>
            </a:r>
          </a:p>
        </p:txBody>
      </p:sp>
      <p:pic>
        <p:nvPicPr>
          <p:cNvPr id="25" name="Picture 24">
            <a:extLst>
              <a:ext uri="{FF2B5EF4-FFF2-40B4-BE49-F238E27FC236}">
                <a16:creationId xmlns:a16="http://schemas.microsoft.com/office/drawing/2014/main" id="{3DCFC8FE-1DD2-4ABE-BBFF-25D25BB86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3430" y="5895719"/>
            <a:ext cx="3524928" cy="869481"/>
          </a:xfrm>
          <a:prstGeom prst="rect">
            <a:avLst/>
          </a:prstGeom>
        </p:spPr>
      </p:pic>
    </p:spTree>
    <p:extLst>
      <p:ext uri="{BB962C8B-B14F-4D97-AF65-F5344CB8AC3E}">
        <p14:creationId xmlns:p14="http://schemas.microsoft.com/office/powerpoint/2010/main" val="540847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1811A3-F993-4889-9A77-6DC8EEB417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756" y="0"/>
            <a:ext cx="12297103" cy="6858000"/>
          </a:xfrm>
        </p:spPr>
      </p:pic>
      <p:sp>
        <p:nvSpPr>
          <p:cNvPr id="6" name="Title 1">
            <a:extLst>
              <a:ext uri="{FF2B5EF4-FFF2-40B4-BE49-F238E27FC236}">
                <a16:creationId xmlns:a16="http://schemas.microsoft.com/office/drawing/2014/main" id="{540AC270-5C7A-441A-A818-EAD77DF857EE}"/>
              </a:ext>
            </a:extLst>
          </p:cNvPr>
          <p:cNvSpPr txBox="1">
            <a:spLocks/>
          </p:cNvSpPr>
          <p:nvPr/>
        </p:nvSpPr>
        <p:spPr>
          <a:xfrm>
            <a:off x="6436549" y="5355076"/>
            <a:ext cx="6584810" cy="1143000"/>
          </a:xfrm>
          <a:prstGeom prst="rect">
            <a:avLst/>
          </a:prstGeom>
        </p:spPr>
        <p:txBody>
          <a:bodyPr anchor="b">
            <a:noAutofit/>
          </a:bodyPr>
          <a:lstStyle>
            <a:lvl1pPr algn="r" defTabSz="457063" rtl="0" eaLnBrk="1" latinLnBrk="0" hangingPunct="1">
              <a:spcBef>
                <a:spcPct val="0"/>
              </a:spcBef>
              <a:buNone/>
              <a:defRPr sz="539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spc="600" dirty="0">
                <a:solidFill>
                  <a:schemeClr val="tx2"/>
                </a:solidFill>
                <a:latin typeface="Arial" panose="020B0604020202020204" pitchFamily="34" charset="0"/>
              </a:rPr>
              <a:t> </a:t>
            </a:r>
          </a:p>
          <a:p>
            <a:pPr algn="ctr"/>
            <a:r>
              <a:rPr lang="en-US" sz="6000" b="1" spc="600" dirty="0">
                <a:solidFill>
                  <a:schemeClr val="tx2"/>
                </a:solidFill>
                <a:latin typeface="Arial" panose="020B0604020202020204" pitchFamily="34" charset="0"/>
              </a:rPr>
              <a:t>THANK</a:t>
            </a:r>
          </a:p>
          <a:p>
            <a:pPr algn="ctr"/>
            <a:r>
              <a:rPr lang="en-US" sz="6000" b="1" spc="600" dirty="0">
                <a:solidFill>
                  <a:schemeClr val="tx2"/>
                </a:solidFill>
                <a:latin typeface="Arial" panose="020B0604020202020204" pitchFamily="34" charset="0"/>
              </a:rPr>
              <a:t>YOU</a:t>
            </a:r>
          </a:p>
        </p:txBody>
      </p:sp>
      <p:sp>
        <p:nvSpPr>
          <p:cNvPr id="2" name="TextBox 1">
            <a:extLst>
              <a:ext uri="{FF2B5EF4-FFF2-40B4-BE49-F238E27FC236}">
                <a16:creationId xmlns:a16="http://schemas.microsoft.com/office/drawing/2014/main" id="{862DFE69-B63A-4DFC-B686-729EB3E39D62}"/>
              </a:ext>
            </a:extLst>
          </p:cNvPr>
          <p:cNvSpPr txBox="1"/>
          <p:nvPr/>
        </p:nvSpPr>
        <p:spPr>
          <a:xfrm>
            <a:off x="6436549" y="1750979"/>
            <a:ext cx="4768357" cy="1477328"/>
          </a:xfrm>
          <a:prstGeom prst="rect">
            <a:avLst/>
          </a:prstGeom>
          <a:noFill/>
        </p:spPr>
        <p:txBody>
          <a:bodyPr wrap="none" rtlCol="0">
            <a:spAutoFit/>
          </a:bodyPr>
          <a:lstStyle/>
          <a:p>
            <a:r>
              <a:rPr lang="en-US" sz="3000" dirty="0">
                <a:latin typeface="Arial" panose="020B0604020202020204" pitchFamily="34" charset="0"/>
                <a:cs typeface="Arial" panose="020B0604020202020204" pitchFamily="34" charset="0"/>
              </a:rPr>
              <a:t>Next Meeting:</a:t>
            </a:r>
          </a:p>
          <a:p>
            <a:r>
              <a:rPr lang="en-US" sz="3000" dirty="0">
                <a:latin typeface="Arial" panose="020B0604020202020204" pitchFamily="34" charset="0"/>
                <a:cs typeface="Arial" panose="020B0604020202020204" pitchFamily="34" charset="0"/>
              </a:rPr>
              <a:t>Wednesday April 17, 2024 </a:t>
            </a:r>
          </a:p>
          <a:p>
            <a:r>
              <a:rPr lang="en-US" sz="3000" dirty="0">
                <a:latin typeface="Arial" panose="020B0604020202020204" pitchFamily="34" charset="0"/>
                <a:cs typeface="Arial" panose="020B0604020202020204" pitchFamily="34" charset="0"/>
              </a:rPr>
              <a:t>@ 6:30 PM </a:t>
            </a:r>
          </a:p>
        </p:txBody>
      </p:sp>
    </p:spTree>
    <p:extLst>
      <p:ext uri="{BB962C8B-B14F-4D97-AF65-F5344CB8AC3E}">
        <p14:creationId xmlns:p14="http://schemas.microsoft.com/office/powerpoint/2010/main" val="76310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CF691D80-B10A-40CA-8CD5-DFCB052D1AFD}"/>
              </a:ext>
            </a:extLst>
          </p:cNvPr>
          <p:cNvPicPr>
            <a:picLocks noChangeAspect="1"/>
          </p:cNvPicPr>
          <p:nvPr/>
        </p:nvPicPr>
        <p:blipFill rotWithShape="1">
          <a:blip r:embed="rId2">
            <a:extLst>
              <a:ext uri="{28A0092B-C50C-407E-A947-70E740481C1C}">
                <a14:useLocalDpi xmlns:a14="http://schemas.microsoft.com/office/drawing/2010/main" val="0"/>
              </a:ext>
            </a:extLst>
          </a:blip>
          <a:srcRect l="17180" t="1369" r="40229" b="1027"/>
          <a:stretch/>
        </p:blipFill>
        <p:spPr>
          <a:xfrm>
            <a:off x="5277553" y="-1"/>
            <a:ext cx="6914447" cy="6858001"/>
          </a:xfrm>
          <a:prstGeom prst="rect">
            <a:avLst/>
          </a:prstGeom>
        </p:spPr>
      </p:pic>
      <p:sp>
        <p:nvSpPr>
          <p:cNvPr id="7" name="Rectangle 6"/>
          <p:cNvSpPr/>
          <p:nvPr/>
        </p:nvSpPr>
        <p:spPr>
          <a:xfrm>
            <a:off x="525352" y="2293990"/>
            <a:ext cx="4255968" cy="3693319"/>
          </a:xfrm>
          <a:prstGeom prst="rect">
            <a:avLst/>
          </a:prstGeom>
        </p:spPr>
        <p:txBody>
          <a:bodyPr wrap="square">
            <a:spAutoFit/>
          </a:bodyPr>
          <a:lstStyle/>
          <a:p>
            <a:r>
              <a:rPr lang="en-US" altLang="en-US" dirty="0">
                <a:solidFill>
                  <a:srgbClr val="000000"/>
                </a:solidFill>
                <a:latin typeface="Arial" panose="020B0604020202020204" pitchFamily="34" charset="0"/>
              </a:rPr>
              <a:t>The Advisory Task Force serves as a sounding board, providing guidance, advice, and feedback to the Board. </a:t>
            </a:r>
          </a:p>
          <a:p>
            <a:r>
              <a:rPr lang="en-US" altLang="en-US" dirty="0">
                <a:solidFill>
                  <a:srgbClr val="000000"/>
                </a:solidFill>
                <a:latin typeface="Arial" panose="020B0604020202020204" pitchFamily="34" charset="0"/>
              </a:rPr>
              <a:t>Task Force members will gain knowledge of , or experience with, the facilities, and are capable of articulating the views of the community.  </a:t>
            </a:r>
          </a:p>
          <a:p>
            <a:r>
              <a:rPr lang="en-US" altLang="en-US" dirty="0">
                <a:solidFill>
                  <a:srgbClr val="000000"/>
                </a:solidFill>
                <a:latin typeface="Arial" panose="020B0604020202020204" pitchFamily="34" charset="0"/>
              </a:rPr>
              <a:t>They understand the Goals for Success for the Library, can evaluate possible implementation options, will consider the potential cost of proposed options, make advisory recommendations to the Board. </a:t>
            </a:r>
          </a:p>
        </p:txBody>
      </p:sp>
      <p:sp>
        <p:nvSpPr>
          <p:cNvPr id="20" name="TextBox 19">
            <a:extLst>
              <a:ext uri="{FF2B5EF4-FFF2-40B4-BE49-F238E27FC236}">
                <a16:creationId xmlns:a16="http://schemas.microsoft.com/office/drawing/2014/main" id="{3553A531-1800-4956-B2DB-1E6EB3FADCA6}"/>
              </a:ext>
            </a:extLst>
          </p:cNvPr>
          <p:cNvSpPr txBox="1"/>
          <p:nvPr/>
        </p:nvSpPr>
        <p:spPr>
          <a:xfrm>
            <a:off x="525352" y="464122"/>
            <a:ext cx="8131936" cy="1477328"/>
          </a:xfrm>
          <a:prstGeom prst="rect">
            <a:avLst/>
          </a:prstGeom>
          <a:noFill/>
        </p:spPr>
        <p:txBody>
          <a:bodyPr wrap="square" rtlCol="0">
            <a:spAutoFit/>
          </a:bodyPr>
          <a:lstStyle/>
          <a:p>
            <a:r>
              <a:rPr lang="en-US" sz="3000" b="1" spc="600" dirty="0">
                <a:solidFill>
                  <a:srgbClr val="765894"/>
                </a:solidFill>
                <a:latin typeface="Arial" panose="020B0604020202020204" pitchFamily="34" charset="0"/>
              </a:rPr>
              <a:t>03 / </a:t>
            </a:r>
            <a:r>
              <a:rPr lang="en-US" sz="3000" b="1" spc="600" dirty="0">
                <a:solidFill>
                  <a:schemeClr val="bg2">
                    <a:lumMod val="50000"/>
                  </a:schemeClr>
                </a:solidFill>
                <a:latin typeface="Arial" panose="020B0604020202020204" pitchFamily="34" charset="0"/>
              </a:rPr>
              <a:t>ADVISORY </a:t>
            </a:r>
          </a:p>
          <a:p>
            <a:r>
              <a:rPr lang="en-US" sz="3000" b="1" spc="600" dirty="0">
                <a:solidFill>
                  <a:schemeClr val="bg2">
                    <a:lumMod val="50000"/>
                  </a:schemeClr>
                </a:solidFill>
                <a:latin typeface="Arial" panose="020B0604020202020204" pitchFamily="34" charset="0"/>
              </a:rPr>
              <a:t>TASK FORCE </a:t>
            </a:r>
          </a:p>
          <a:p>
            <a:r>
              <a:rPr lang="en-US" sz="3000" b="1" spc="600" dirty="0">
                <a:solidFill>
                  <a:schemeClr val="bg2">
                    <a:lumMod val="50000"/>
                  </a:schemeClr>
                </a:solidFill>
                <a:latin typeface="Arial" panose="020B0604020202020204" pitchFamily="34" charset="0"/>
              </a:rPr>
              <a:t>ROLE </a:t>
            </a:r>
          </a:p>
        </p:txBody>
      </p:sp>
      <p:sp>
        <p:nvSpPr>
          <p:cNvPr id="2" name="Rectangle 1">
            <a:extLst>
              <a:ext uri="{FF2B5EF4-FFF2-40B4-BE49-F238E27FC236}">
                <a16:creationId xmlns:a16="http://schemas.microsoft.com/office/drawing/2014/main" id="{0E9E8EC4-DE20-4AC5-AD8A-593742CC4F78}"/>
              </a:ext>
            </a:extLst>
          </p:cNvPr>
          <p:cNvSpPr/>
          <p:nvPr/>
        </p:nvSpPr>
        <p:spPr>
          <a:xfrm>
            <a:off x="5277553" y="-1"/>
            <a:ext cx="6914447" cy="6858001"/>
          </a:xfrm>
          <a:prstGeom prst="rect">
            <a:avLst/>
          </a:prstGeom>
          <a:solidFill>
            <a:srgbClr val="57257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53084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FEEEA9-FAFF-43F9-A6A9-DF7F751A3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6696"/>
          </a:xfrm>
          <a:prstGeom prst="rect">
            <a:avLst/>
          </a:prstGeom>
        </p:spPr>
      </p:pic>
      <p:sp>
        <p:nvSpPr>
          <p:cNvPr id="40" name="TextBox 39">
            <a:extLst>
              <a:ext uri="{FF2B5EF4-FFF2-40B4-BE49-F238E27FC236}">
                <a16:creationId xmlns:a16="http://schemas.microsoft.com/office/drawing/2014/main" id="{9DAEFD88-658A-4F6B-B14A-32EFAEC6659E}"/>
              </a:ext>
            </a:extLst>
          </p:cNvPr>
          <p:cNvSpPr txBox="1"/>
          <p:nvPr/>
        </p:nvSpPr>
        <p:spPr>
          <a:xfrm>
            <a:off x="2018109" y="346631"/>
            <a:ext cx="10177066"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GOALS FOR SUCCESS - </a:t>
            </a:r>
            <a:r>
              <a:rPr lang="en-US" sz="2800" b="1" spc="600" dirty="0">
                <a:solidFill>
                  <a:schemeClr val="bg1"/>
                </a:solidFill>
                <a:latin typeface="Arial" panose="020B0604020202020204" pitchFamily="34" charset="0"/>
              </a:rPr>
              <a:t>DRAFT</a:t>
            </a:r>
          </a:p>
        </p:txBody>
      </p:sp>
      <p:sp>
        <p:nvSpPr>
          <p:cNvPr id="2" name="Rectangle 1">
            <a:extLst>
              <a:ext uri="{FF2B5EF4-FFF2-40B4-BE49-F238E27FC236}">
                <a16:creationId xmlns:a16="http://schemas.microsoft.com/office/drawing/2014/main" id="{9E1FC887-6840-4B80-B099-B4C4EE42D002}"/>
              </a:ext>
            </a:extLst>
          </p:cNvPr>
          <p:cNvSpPr/>
          <p:nvPr/>
        </p:nvSpPr>
        <p:spPr>
          <a:xfrm>
            <a:off x="300323" y="40010"/>
            <a:ext cx="1842171" cy="1323439"/>
          </a:xfrm>
          <a:prstGeom prst="rect">
            <a:avLst/>
          </a:prstGeom>
        </p:spPr>
        <p:txBody>
          <a:bodyPr wrap="none">
            <a:spAutoFit/>
          </a:bodyPr>
          <a:lstStyle/>
          <a:p>
            <a:r>
              <a:rPr lang="en-US" sz="8000" b="1" spc="600" dirty="0">
                <a:solidFill>
                  <a:srgbClr val="E7E6E6"/>
                </a:solidFill>
                <a:latin typeface="Arial" panose="020B0604020202020204" pitchFamily="34" charset="0"/>
              </a:rPr>
              <a:t>04</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27" name="Rectangle 26">
            <a:extLst>
              <a:ext uri="{FF2B5EF4-FFF2-40B4-BE49-F238E27FC236}">
                <a16:creationId xmlns:a16="http://schemas.microsoft.com/office/drawing/2014/main" id="{114EA304-0BAF-48F8-AD7B-5FBF2D98D9B0}"/>
              </a:ext>
            </a:extLst>
          </p:cNvPr>
          <p:cNvSpPr/>
          <p:nvPr/>
        </p:nvSpPr>
        <p:spPr>
          <a:xfrm>
            <a:off x="1611666" y="72615"/>
            <a:ext cx="379277" cy="1169551"/>
          </a:xfrm>
          <a:prstGeom prst="rect">
            <a:avLst/>
          </a:prstGeom>
        </p:spPr>
        <p:txBody>
          <a:bodyPr wrap="square">
            <a:spAutoFit/>
          </a:bodyPr>
          <a:lstStyle/>
          <a:p>
            <a:r>
              <a:rPr lang="en-US" sz="7000" spc="600" dirty="0">
                <a:solidFill>
                  <a:schemeClr val="tx1">
                    <a:lumMod val="20000"/>
                    <a:lumOff val="80000"/>
                  </a:schemeClr>
                </a:solidFill>
                <a:latin typeface="Arial" panose="020B0604020202020204" pitchFamily="34" charset="0"/>
              </a:rPr>
              <a:t>/</a:t>
            </a:r>
            <a:endParaRPr lang="en-US" sz="7000" dirty="0">
              <a:solidFill>
                <a:schemeClr val="tx1">
                  <a:lumMod val="20000"/>
                  <a:lumOff val="80000"/>
                </a:schemeClr>
              </a:solidFill>
              <a:latin typeface="Arial" panose="020B0604020202020204" pitchFamily="34" charset="0"/>
            </a:endParaRPr>
          </a:p>
        </p:txBody>
      </p:sp>
      <p:sp>
        <p:nvSpPr>
          <p:cNvPr id="3" name="TextBox 2">
            <a:extLst>
              <a:ext uri="{FF2B5EF4-FFF2-40B4-BE49-F238E27FC236}">
                <a16:creationId xmlns:a16="http://schemas.microsoft.com/office/drawing/2014/main" id="{80C33FAB-9323-EEBD-A8AD-5E64FC0E2490}"/>
              </a:ext>
            </a:extLst>
          </p:cNvPr>
          <p:cNvSpPr txBox="1"/>
          <p:nvPr/>
        </p:nvSpPr>
        <p:spPr>
          <a:xfrm>
            <a:off x="627521" y="1125279"/>
            <a:ext cx="11264156" cy="5386090"/>
          </a:xfrm>
          <a:prstGeom prst="rect">
            <a:avLst/>
          </a:prstGeom>
          <a:noFill/>
        </p:spPr>
        <p:txBody>
          <a:bodyPr wrap="square" rtlCol="0">
            <a:spAutoFit/>
          </a:bodyPr>
          <a:lstStyle/>
          <a:p>
            <a:pPr lvl="0"/>
            <a:r>
              <a:rPr lang="en-US" sz="3200" dirty="0">
                <a:solidFill>
                  <a:schemeClr val="bg1"/>
                </a:solidFill>
              </a:rPr>
              <a:t>A Library that…</a:t>
            </a:r>
          </a:p>
          <a:p>
            <a:pPr marL="914400" lvl="1" indent="-457200">
              <a:buFont typeface="Arial" panose="020B0604020202020204" pitchFamily="34" charset="0"/>
              <a:buChar char="•"/>
            </a:pPr>
            <a:r>
              <a:rPr lang="en-US" sz="2600" dirty="0">
                <a:solidFill>
                  <a:schemeClr val="bg1"/>
                </a:solidFill>
              </a:rPr>
              <a:t>Meets current and future needs of the community.</a:t>
            </a:r>
          </a:p>
          <a:p>
            <a:pPr marL="914400" lvl="1" indent="-457200">
              <a:buFont typeface="Arial" panose="020B0604020202020204" pitchFamily="34" charset="0"/>
              <a:buChar char="•"/>
            </a:pPr>
            <a:r>
              <a:rPr lang="en-US" sz="2600" dirty="0">
                <a:solidFill>
                  <a:schemeClr val="bg1"/>
                </a:solidFill>
              </a:rPr>
              <a:t>Provides the most efficient use of space.</a:t>
            </a:r>
          </a:p>
          <a:p>
            <a:pPr marL="914400" lvl="1" indent="-457200">
              <a:buFont typeface="Arial" panose="020B0604020202020204" pitchFamily="34" charset="0"/>
              <a:buChar char="•"/>
            </a:pPr>
            <a:r>
              <a:rPr lang="en-US" sz="2600" dirty="0">
                <a:solidFill>
                  <a:schemeClr val="bg1"/>
                </a:solidFill>
              </a:rPr>
              <a:t>Be a community hub.</a:t>
            </a:r>
          </a:p>
          <a:p>
            <a:pPr marL="914400" lvl="1" indent="-457200">
              <a:buFont typeface="Arial" panose="020B0604020202020204" pitchFamily="34" charset="0"/>
              <a:buChar char="•"/>
            </a:pPr>
            <a:r>
              <a:rPr lang="en-US" sz="2600" dirty="0">
                <a:solidFill>
                  <a:schemeClr val="bg1"/>
                </a:solidFill>
              </a:rPr>
              <a:t>Provides free private meeting spaces. </a:t>
            </a:r>
          </a:p>
          <a:p>
            <a:pPr marL="914400" lvl="1" indent="-457200">
              <a:buFont typeface="Arial" panose="020B0604020202020204" pitchFamily="34" charset="0"/>
              <a:buChar char="•"/>
            </a:pPr>
            <a:r>
              <a:rPr lang="en-US" sz="2600" dirty="0">
                <a:solidFill>
                  <a:schemeClr val="bg1"/>
                </a:solidFill>
              </a:rPr>
              <a:t>The entrance should be welcoming and visible to staff and other patrons. </a:t>
            </a:r>
          </a:p>
          <a:p>
            <a:pPr marL="914400" lvl="1" indent="-457200">
              <a:buFont typeface="Arial" panose="020B0604020202020204" pitchFamily="34" charset="0"/>
              <a:buChar char="•"/>
            </a:pPr>
            <a:r>
              <a:rPr lang="en-US" sz="2600" dirty="0">
                <a:solidFill>
                  <a:schemeClr val="bg1"/>
                </a:solidFill>
              </a:rPr>
              <a:t>Provides clear wayfinding and directional strategy.</a:t>
            </a:r>
          </a:p>
          <a:p>
            <a:pPr marL="914400" lvl="1" indent="-457200">
              <a:buFont typeface="Arial" panose="020B0604020202020204" pitchFamily="34" charset="0"/>
              <a:buChar char="•"/>
            </a:pPr>
            <a:r>
              <a:rPr lang="en-US" sz="2600" dirty="0">
                <a:solidFill>
                  <a:schemeClr val="bg1"/>
                </a:solidFill>
              </a:rPr>
              <a:t>Maintains beauty of the building </a:t>
            </a:r>
          </a:p>
          <a:p>
            <a:pPr marL="914400" lvl="1" indent="-457200">
              <a:buFont typeface="Arial" panose="020B0604020202020204" pitchFamily="34" charset="0"/>
              <a:buChar char="•"/>
            </a:pPr>
            <a:r>
              <a:rPr lang="en-US" sz="2600" dirty="0">
                <a:solidFill>
                  <a:schemeClr val="bg1"/>
                </a:solidFill>
              </a:rPr>
              <a:t>Safe place for teens, children, everyone!</a:t>
            </a:r>
          </a:p>
          <a:p>
            <a:pPr marL="914400" lvl="1" indent="-457200">
              <a:buFont typeface="Arial" panose="020B0604020202020204" pitchFamily="34" charset="0"/>
              <a:buChar char="•"/>
            </a:pPr>
            <a:r>
              <a:rPr lang="en-US" sz="2600" dirty="0">
                <a:solidFill>
                  <a:schemeClr val="bg1"/>
                </a:solidFill>
              </a:rPr>
              <a:t>Space to support outdoor programs.</a:t>
            </a:r>
          </a:p>
          <a:p>
            <a:pPr marL="914400" lvl="1" indent="-457200">
              <a:buFont typeface="Arial" panose="020B0604020202020204" pitchFamily="34" charset="0"/>
              <a:buChar char="•"/>
            </a:pPr>
            <a:r>
              <a:rPr lang="en-US" sz="2600" dirty="0">
                <a:solidFill>
                  <a:schemeClr val="bg1"/>
                </a:solidFill>
              </a:rPr>
              <a:t>Supports small business entrepreneurship.  </a:t>
            </a:r>
          </a:p>
          <a:p>
            <a:pPr marL="914400" lvl="1" indent="-457200">
              <a:buFont typeface="Arial" panose="020B0604020202020204" pitchFamily="34" charset="0"/>
              <a:buChar char="•"/>
            </a:pPr>
            <a:r>
              <a:rPr lang="en-US" sz="2600" dirty="0">
                <a:solidFill>
                  <a:schemeClr val="bg1"/>
                </a:solidFill>
              </a:rPr>
              <a:t>Update and provide an efficient building infrastructure. </a:t>
            </a:r>
          </a:p>
          <a:p>
            <a:pPr marL="914400" lvl="1" indent="-457200">
              <a:buFont typeface="Arial" panose="020B0604020202020204" pitchFamily="34" charset="0"/>
              <a:buChar char="•"/>
            </a:pPr>
            <a:r>
              <a:rPr lang="en-US" sz="2600" dirty="0">
                <a:solidFill>
                  <a:schemeClr val="bg1"/>
                </a:solidFill>
              </a:rPr>
              <a:t>Culturally, financially, environmentally sustainable.</a:t>
            </a:r>
          </a:p>
        </p:txBody>
      </p:sp>
    </p:spTree>
    <p:extLst>
      <p:ext uri="{BB962C8B-B14F-4D97-AF65-F5344CB8AC3E}">
        <p14:creationId xmlns:p14="http://schemas.microsoft.com/office/powerpoint/2010/main" val="2097635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A3FDECA1-0CBB-4D96-A405-F355928D9B3E}"/>
              </a:ext>
            </a:extLst>
          </p:cNvPr>
          <p:cNvSpPr txBox="1"/>
          <p:nvPr/>
        </p:nvSpPr>
        <p:spPr>
          <a:xfrm>
            <a:off x="2018109" y="516317"/>
            <a:ext cx="10177066" cy="707886"/>
          </a:xfrm>
          <a:prstGeom prst="rect">
            <a:avLst/>
          </a:prstGeom>
          <a:noFill/>
        </p:spPr>
        <p:txBody>
          <a:bodyPr wrap="square" rtlCol="0">
            <a:spAutoFit/>
          </a:bodyPr>
          <a:lstStyle/>
          <a:p>
            <a:r>
              <a:rPr lang="en-US" sz="4000" b="1" spc="600">
                <a:solidFill>
                  <a:schemeClr val="accent3">
                    <a:lumMod val="75000"/>
                  </a:schemeClr>
                </a:solidFill>
                <a:latin typeface="Arial" panose="020B0604020202020204" pitchFamily="34" charset="0"/>
              </a:rPr>
              <a:t>REVIEW AGENDA </a:t>
            </a:r>
            <a:endParaRPr lang="en-US" sz="4000" b="1" spc="600" dirty="0">
              <a:solidFill>
                <a:schemeClr val="accent3">
                  <a:lumMod val="75000"/>
                </a:schemeClr>
              </a:solidFill>
              <a:latin typeface="Arial" panose="020B0604020202020204" pitchFamily="34" charset="0"/>
            </a:endParaRPr>
          </a:p>
        </p:txBody>
      </p:sp>
      <p:sp>
        <p:nvSpPr>
          <p:cNvPr id="29" name="Rectangle 28">
            <a:extLst>
              <a:ext uri="{FF2B5EF4-FFF2-40B4-BE49-F238E27FC236}">
                <a16:creationId xmlns:a16="http://schemas.microsoft.com/office/drawing/2014/main" id="{3933871E-90A9-4DF9-8311-802FDA9623DC}"/>
              </a:ext>
            </a:extLst>
          </p:cNvPr>
          <p:cNvSpPr/>
          <p:nvPr/>
        </p:nvSpPr>
        <p:spPr>
          <a:xfrm>
            <a:off x="300323" y="209696"/>
            <a:ext cx="1842171" cy="1323439"/>
          </a:xfrm>
          <a:prstGeom prst="rect">
            <a:avLst/>
          </a:prstGeom>
        </p:spPr>
        <p:txBody>
          <a:bodyPr wrap="none">
            <a:spAutoFit/>
          </a:bodyPr>
          <a:lstStyle/>
          <a:p>
            <a:r>
              <a:rPr lang="en-US" sz="8000" b="1" spc="600" dirty="0">
                <a:solidFill>
                  <a:schemeClr val="tx1">
                    <a:lumMod val="20000"/>
                    <a:lumOff val="80000"/>
                  </a:schemeClr>
                </a:solidFill>
                <a:latin typeface="Arial" panose="020B0604020202020204" pitchFamily="34" charset="0"/>
              </a:rPr>
              <a:t>04</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30" name="Rectangle 29">
            <a:extLst>
              <a:ext uri="{FF2B5EF4-FFF2-40B4-BE49-F238E27FC236}">
                <a16:creationId xmlns:a16="http://schemas.microsoft.com/office/drawing/2014/main" id="{006E38B8-CEC7-4D7E-AD76-91C934B14497}"/>
              </a:ext>
            </a:extLst>
          </p:cNvPr>
          <p:cNvSpPr/>
          <p:nvPr/>
        </p:nvSpPr>
        <p:spPr>
          <a:xfrm>
            <a:off x="1611666" y="242301"/>
            <a:ext cx="379277" cy="1169551"/>
          </a:xfrm>
          <a:prstGeom prst="rect">
            <a:avLst/>
          </a:prstGeom>
        </p:spPr>
        <p:txBody>
          <a:bodyPr wrap="square">
            <a:spAutoFit/>
          </a:bodyPr>
          <a:lstStyle/>
          <a:p>
            <a:r>
              <a:rPr lang="en-US" sz="7000" spc="60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3" name="TextBox 2">
            <a:extLst>
              <a:ext uri="{FF2B5EF4-FFF2-40B4-BE49-F238E27FC236}">
                <a16:creationId xmlns:a16="http://schemas.microsoft.com/office/drawing/2014/main" id="{A88927E8-9017-890B-ED3B-6999BE91BCBF}"/>
              </a:ext>
            </a:extLst>
          </p:cNvPr>
          <p:cNvSpPr txBox="1"/>
          <p:nvPr/>
        </p:nvSpPr>
        <p:spPr>
          <a:xfrm>
            <a:off x="2290194" y="1317072"/>
            <a:ext cx="9051722" cy="5228163"/>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Introductions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Review agenda and today’s goals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Advisory Task Force Role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Review Draft Goals for Success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Relevance of a 21st Century Public Library</a:t>
            </a: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Current Library Stats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Review process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2743200"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Space Needs Evaluation &amp; Program of Spaces</a:t>
            </a:r>
          </a:p>
          <a:p>
            <a:pPr marL="742950" marR="0" lvl="1" indent="-285750">
              <a:lnSpc>
                <a:spcPct val="150000"/>
              </a:lnSpc>
              <a:spcBef>
                <a:spcPts val="0"/>
              </a:spcBef>
              <a:spcAft>
                <a:spcPts val="0"/>
              </a:spcAft>
              <a:buFont typeface="+mj-lt"/>
              <a:buAutoNum type="alphaLcPeriod"/>
              <a:tabLst>
                <a:tab pos="2743200" algn="l"/>
              </a:tabLst>
            </a:pPr>
            <a:r>
              <a:rPr lang="en-US" sz="1400" dirty="0">
                <a:latin typeface="Arial" panose="020B0604020202020204" pitchFamily="34" charset="0"/>
                <a:ea typeface="Calibri" panose="020F0502020204030204" pitchFamily="34" charset="0"/>
                <a:cs typeface="Times New Roman" panose="02020603050405020304" pitchFamily="18" charset="0"/>
              </a:rPr>
              <a:t>Condition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2743200"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Advisory Task Force input, what would you like us to study?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2743200"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Design workshop – SPARK (</a:t>
            </a:r>
            <a:r>
              <a:rPr lang="en-US" sz="1400" dirty="0">
                <a:latin typeface="Arial" panose="020B0604020202020204" pitchFamily="34" charset="0"/>
                <a:ea typeface="Calibri" panose="020F0502020204030204" pitchFamily="34" charset="0"/>
                <a:cs typeface="Times New Roman" panose="02020603050405020304" pitchFamily="18" charset="0"/>
              </a:rPr>
              <a:t>May 22 </a:t>
            </a:r>
            <a:r>
              <a:rPr lang="en-US" sz="1400" dirty="0">
                <a:effectLst/>
                <a:latin typeface="Arial" panose="020B0604020202020204" pitchFamily="34" charset="0"/>
                <a:ea typeface="Calibri" panose="020F0502020204030204" pitchFamily="34" charset="0"/>
                <a:cs typeface="Times New Roman" panose="02020603050405020304" pitchFamily="18" charset="0"/>
              </a:rPr>
              <a:t>and 23)</a:t>
            </a:r>
            <a:endParaRPr lang="en-US" sz="14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50000"/>
              </a:lnSpc>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Site Options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Review Schedule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2743200"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Dates &amp; location for future meetings &amp; workshops, virtual &amp; hybrid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2743200" algn="l"/>
              </a:tabLst>
            </a:pPr>
            <a:r>
              <a:rPr lang="en-US" sz="1400" b="1" dirty="0">
                <a:effectLst/>
                <a:latin typeface="Arial" panose="020B0604020202020204" pitchFamily="34" charset="0"/>
                <a:ea typeface="Calibri" panose="020F0502020204030204" pitchFamily="34" charset="0"/>
                <a:cs typeface="Times New Roman" panose="02020603050405020304" pitchFamily="18" charset="0"/>
              </a:rPr>
              <a:t>Next steps, assignments, and next meeting – </a:t>
            </a:r>
            <a:r>
              <a:rPr lang="en-US" sz="1400" b="1" dirty="0">
                <a:latin typeface="Arial" panose="020B0604020202020204" pitchFamily="34" charset="0"/>
                <a:ea typeface="Calibri" panose="020F0502020204030204" pitchFamily="34" charset="0"/>
                <a:cs typeface="Times New Roman" panose="02020603050405020304" pitchFamily="18" charset="0"/>
              </a:rPr>
              <a:t>April</a:t>
            </a:r>
            <a:r>
              <a:rPr lang="en-US" sz="1400" b="1" dirty="0">
                <a:effectLst/>
                <a:latin typeface="Arial" panose="020B0604020202020204" pitchFamily="34" charset="0"/>
                <a:ea typeface="Calibri" panose="020F0502020204030204" pitchFamily="34" charset="0"/>
                <a:cs typeface="Times New Roman" panose="02020603050405020304" pitchFamily="18" charset="0"/>
              </a:rPr>
              <a:t> 17, 2024, ATF meeting at 6:30 PM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mj-lt"/>
              <a:buAutoNum type="alphaLcPeriod"/>
              <a:tabLst>
                <a:tab pos="2743200" algn="l"/>
              </a:tabLst>
            </a:pPr>
            <a:r>
              <a:rPr lang="en-US" sz="1400" dirty="0">
                <a:effectLst/>
                <a:latin typeface="Arial" panose="020B0604020202020204" pitchFamily="34" charset="0"/>
                <a:ea typeface="Calibri" panose="020F0502020204030204" pitchFamily="34" charset="0"/>
                <a:cs typeface="Times New Roman" panose="02020603050405020304" pitchFamily="18" charset="0"/>
              </a:rPr>
              <a:t>Think about needs and key participants who should be added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876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C15A36-8569-4C3F-B8B4-35268AFE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942"/>
            <a:ext cx="12192000" cy="7888941"/>
          </a:xfrm>
          <a:prstGeom prst="rect">
            <a:avLst/>
          </a:prstGeom>
        </p:spPr>
      </p:pic>
      <p:pic>
        <p:nvPicPr>
          <p:cNvPr id="29" name="Picture 28">
            <a:extLst>
              <a:ext uri="{FF2B5EF4-FFF2-40B4-BE49-F238E27FC236}">
                <a16:creationId xmlns:a16="http://schemas.microsoft.com/office/drawing/2014/main" id="{107AB149-85D5-4B8A-9AC6-3646B2021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763" y="4700042"/>
            <a:ext cx="2399220" cy="1794159"/>
          </a:xfrm>
          <a:prstGeom prst="rect">
            <a:avLst/>
          </a:prstGeom>
        </p:spPr>
      </p:pic>
      <p:pic>
        <p:nvPicPr>
          <p:cNvPr id="31" name="Picture 30">
            <a:extLst>
              <a:ext uri="{FF2B5EF4-FFF2-40B4-BE49-F238E27FC236}">
                <a16:creationId xmlns:a16="http://schemas.microsoft.com/office/drawing/2014/main" id="{08A25E73-0868-4C51-9476-69C843504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0434" y="4700042"/>
            <a:ext cx="2659018" cy="1784337"/>
          </a:xfrm>
          <a:prstGeom prst="rect">
            <a:avLst/>
          </a:prstGeom>
        </p:spPr>
      </p:pic>
      <p:pic>
        <p:nvPicPr>
          <p:cNvPr id="32" name="Picture 31">
            <a:extLst>
              <a:ext uri="{FF2B5EF4-FFF2-40B4-BE49-F238E27FC236}">
                <a16:creationId xmlns:a16="http://schemas.microsoft.com/office/drawing/2014/main" id="{DF986B58-6346-4BBB-81C5-5C91E1B45A76}"/>
              </a:ext>
            </a:extLst>
          </p:cNvPr>
          <p:cNvPicPr>
            <a:picLocks noChangeAspect="1"/>
          </p:cNvPicPr>
          <p:nvPr/>
        </p:nvPicPr>
        <p:blipFill rotWithShape="1">
          <a:blip r:embed="rId5">
            <a:extLst>
              <a:ext uri="{28A0092B-C50C-407E-A947-70E740481C1C}">
                <a14:useLocalDpi xmlns:a14="http://schemas.microsoft.com/office/drawing/2010/main" val="0"/>
              </a:ext>
            </a:extLst>
          </a:blip>
          <a:srcRect t="8176"/>
          <a:stretch/>
        </p:blipFill>
        <p:spPr>
          <a:xfrm>
            <a:off x="8663746" y="4700042"/>
            <a:ext cx="3384789" cy="1794158"/>
          </a:xfrm>
          <a:prstGeom prst="rect">
            <a:avLst/>
          </a:prstGeom>
        </p:spPr>
      </p:pic>
      <p:pic>
        <p:nvPicPr>
          <p:cNvPr id="26" name="Picture 25">
            <a:extLst>
              <a:ext uri="{FF2B5EF4-FFF2-40B4-BE49-F238E27FC236}">
                <a16:creationId xmlns:a16="http://schemas.microsoft.com/office/drawing/2014/main" id="{510F086D-DAAD-4876-8B93-87AFF95524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56" r="3108"/>
          <a:stretch/>
        </p:blipFill>
        <p:spPr>
          <a:xfrm>
            <a:off x="7405691" y="1144201"/>
            <a:ext cx="4642844" cy="3421899"/>
          </a:xfrm>
          <a:prstGeom prst="rect">
            <a:avLst/>
          </a:prstGeom>
        </p:spPr>
      </p:pic>
      <p:pic>
        <p:nvPicPr>
          <p:cNvPr id="28" name="Picture 27">
            <a:extLst>
              <a:ext uri="{FF2B5EF4-FFF2-40B4-BE49-F238E27FC236}">
                <a16:creationId xmlns:a16="http://schemas.microsoft.com/office/drawing/2014/main" id="{713FF96E-A2C3-4A06-A7B8-90211D37A1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55655" y="1144201"/>
            <a:ext cx="2444213" cy="3421899"/>
          </a:xfrm>
          <a:prstGeom prst="rect">
            <a:avLst/>
          </a:prstGeom>
        </p:spPr>
      </p:pic>
      <p:pic>
        <p:nvPicPr>
          <p:cNvPr id="33" name="Picture 32" descr="A group of people in a room&#10;&#10;Description generated with high confidence">
            <a:extLst>
              <a:ext uri="{FF2B5EF4-FFF2-40B4-BE49-F238E27FC236}">
                <a16:creationId xmlns:a16="http://schemas.microsoft.com/office/drawing/2014/main" id="{84A99C34-61C4-41C0-9CE5-E96B9FE0EBC0}"/>
              </a:ext>
            </a:extLst>
          </p:cNvPr>
          <p:cNvPicPr>
            <a:picLocks noChangeAspect="1"/>
          </p:cNvPicPr>
          <p:nvPr/>
        </p:nvPicPr>
        <p:blipFill rotWithShape="1">
          <a:blip r:embed="rId8">
            <a:extLst>
              <a:ext uri="{28A0092B-C50C-407E-A947-70E740481C1C}">
                <a14:useLocalDpi xmlns:a14="http://schemas.microsoft.com/office/drawing/2010/main" val="0"/>
              </a:ext>
            </a:extLst>
          </a:blip>
          <a:srcRect r="10386"/>
          <a:stretch/>
        </p:blipFill>
        <p:spPr>
          <a:xfrm>
            <a:off x="143465" y="1144201"/>
            <a:ext cx="4597432" cy="3421899"/>
          </a:xfrm>
          <a:prstGeom prst="rect">
            <a:avLst/>
          </a:prstGeom>
        </p:spPr>
      </p:pic>
      <p:sp>
        <p:nvSpPr>
          <p:cNvPr id="34" name="Rectangle 33">
            <a:extLst>
              <a:ext uri="{FF2B5EF4-FFF2-40B4-BE49-F238E27FC236}">
                <a16:creationId xmlns:a16="http://schemas.microsoft.com/office/drawing/2014/main" id="{FABC7164-A0A6-4EAB-AFF6-0428A9EA6753}"/>
              </a:ext>
            </a:extLst>
          </p:cNvPr>
          <p:cNvSpPr/>
          <p:nvPr/>
        </p:nvSpPr>
        <p:spPr>
          <a:xfrm>
            <a:off x="173376" y="4759360"/>
            <a:ext cx="8721416" cy="1815882"/>
          </a:xfrm>
          <a:prstGeom prst="rect">
            <a:avLst/>
          </a:prstGeom>
        </p:spPr>
        <p:txBody>
          <a:bodyPr wrap="square">
            <a:spAutoFit/>
          </a:bodyPr>
          <a:lstStyle/>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Young adult, youth 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Flexible spaces &amp; furnishings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Integrated technology</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Marketplace/neighborhood</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Makerspaces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Collaboration, gathering</a:t>
            </a:r>
          </a:p>
          <a:p>
            <a:pPr marL="285750" indent="-285750">
              <a:buClr>
                <a:srgbClr val="946EB6"/>
              </a:buClr>
              <a:buFont typeface="Arial" panose="020B0604020202020204" pitchFamily="34" charset="0"/>
              <a:buChar char="•"/>
            </a:pPr>
            <a:endParaRPr lang="en-US" sz="1600" dirty="0">
              <a:solidFill>
                <a:srgbClr val="696C71"/>
              </a:solidFill>
              <a:latin typeface="Apex Sans Book" panose="02010600040501010103" pitchFamily="2" charset="0"/>
            </a:endParaRPr>
          </a:p>
        </p:txBody>
      </p:sp>
      <p:pic>
        <p:nvPicPr>
          <p:cNvPr id="35" name="Picture 34">
            <a:extLst>
              <a:ext uri="{FF2B5EF4-FFF2-40B4-BE49-F238E27FC236}">
                <a16:creationId xmlns:a16="http://schemas.microsoft.com/office/drawing/2014/main" id="{D14182C0-F46F-46D3-998E-5F16CE6877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7113" y="7338762"/>
            <a:ext cx="1866942" cy="460511"/>
          </a:xfrm>
          <a:prstGeom prst="rect">
            <a:avLst/>
          </a:prstGeom>
        </p:spPr>
      </p:pic>
      <p:sp>
        <p:nvSpPr>
          <p:cNvPr id="14" name="Rectangle 13">
            <a:extLst>
              <a:ext uri="{FF2B5EF4-FFF2-40B4-BE49-F238E27FC236}">
                <a16:creationId xmlns:a16="http://schemas.microsoft.com/office/drawing/2014/main" id="{EA517878-D6D4-4482-9214-00AE8F407104}"/>
              </a:ext>
            </a:extLst>
          </p:cNvPr>
          <p:cNvSpPr/>
          <p:nvPr/>
        </p:nvSpPr>
        <p:spPr>
          <a:xfrm>
            <a:off x="143465" y="-150608"/>
            <a:ext cx="1842171" cy="1323439"/>
          </a:xfrm>
          <a:prstGeom prst="rect">
            <a:avLst/>
          </a:prstGeom>
        </p:spPr>
        <p:txBody>
          <a:bodyPr wrap="none">
            <a:spAutoFit/>
          </a:bodyPr>
          <a:lstStyle/>
          <a:p>
            <a:r>
              <a:rPr lang="en-US" sz="8000" b="1" spc="600" dirty="0">
                <a:solidFill>
                  <a:schemeClr val="tx1">
                    <a:lumMod val="20000"/>
                    <a:lumOff val="80000"/>
                  </a:schemeClr>
                </a:solidFill>
                <a:latin typeface="Arial" panose="020B0604020202020204" pitchFamily="34" charset="0"/>
              </a:rPr>
              <a:t>05</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15" name="Rectangle 14">
            <a:extLst>
              <a:ext uri="{FF2B5EF4-FFF2-40B4-BE49-F238E27FC236}">
                <a16:creationId xmlns:a16="http://schemas.microsoft.com/office/drawing/2014/main" id="{70A67C73-3B16-4E59-9354-AB7D9E6CA0CA}"/>
              </a:ext>
            </a:extLst>
          </p:cNvPr>
          <p:cNvSpPr/>
          <p:nvPr/>
        </p:nvSpPr>
        <p:spPr>
          <a:xfrm>
            <a:off x="1454808" y="-118003"/>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2" name="TextBox 1">
            <a:extLst>
              <a:ext uri="{FF2B5EF4-FFF2-40B4-BE49-F238E27FC236}">
                <a16:creationId xmlns:a16="http://schemas.microsoft.com/office/drawing/2014/main" id="{4DC886BE-A92E-0758-F56C-4BB3F5314D93}"/>
              </a:ext>
            </a:extLst>
          </p:cNvPr>
          <p:cNvSpPr txBox="1"/>
          <p:nvPr/>
        </p:nvSpPr>
        <p:spPr>
          <a:xfrm>
            <a:off x="1861251" y="156013"/>
            <a:ext cx="10177066"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21</a:t>
            </a:r>
            <a:r>
              <a:rPr lang="en-US" sz="4000" b="1" spc="600" baseline="30000" dirty="0">
                <a:solidFill>
                  <a:schemeClr val="bg1"/>
                </a:solidFill>
                <a:latin typeface="Arial" panose="020B0604020202020204" pitchFamily="34" charset="0"/>
              </a:rPr>
              <a:t>ST</a:t>
            </a:r>
            <a:r>
              <a:rPr lang="en-US" sz="4000" b="1" spc="600" dirty="0">
                <a:solidFill>
                  <a:schemeClr val="bg1"/>
                </a:solidFill>
                <a:latin typeface="Arial" panose="020B0604020202020204" pitchFamily="34" charset="0"/>
              </a:rPr>
              <a:t> CENTURY LIBRARIES</a:t>
            </a:r>
          </a:p>
        </p:txBody>
      </p:sp>
    </p:spTree>
    <p:extLst>
      <p:ext uri="{BB962C8B-B14F-4D97-AF65-F5344CB8AC3E}">
        <p14:creationId xmlns:p14="http://schemas.microsoft.com/office/powerpoint/2010/main" val="311182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C15A36-8569-4C3F-B8B4-35268AFE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942"/>
            <a:ext cx="12192000" cy="7888941"/>
          </a:xfrm>
          <a:prstGeom prst="rect">
            <a:avLst/>
          </a:prstGeom>
        </p:spPr>
      </p:pic>
      <p:pic>
        <p:nvPicPr>
          <p:cNvPr id="35" name="Picture 34">
            <a:extLst>
              <a:ext uri="{FF2B5EF4-FFF2-40B4-BE49-F238E27FC236}">
                <a16:creationId xmlns:a16="http://schemas.microsoft.com/office/drawing/2014/main" id="{D14182C0-F46F-46D3-998E-5F16CE687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113" y="7338762"/>
            <a:ext cx="1866942" cy="460511"/>
          </a:xfrm>
          <a:prstGeom prst="rect">
            <a:avLst/>
          </a:prstGeom>
        </p:spPr>
      </p:pic>
      <p:sp>
        <p:nvSpPr>
          <p:cNvPr id="12" name="TextBox 11">
            <a:extLst>
              <a:ext uri="{FF2B5EF4-FFF2-40B4-BE49-F238E27FC236}">
                <a16:creationId xmlns:a16="http://schemas.microsoft.com/office/drawing/2014/main" id="{01DC0F8A-6028-4FA1-8238-A17DF8C7379F}"/>
              </a:ext>
            </a:extLst>
          </p:cNvPr>
          <p:cNvSpPr txBox="1"/>
          <p:nvPr/>
        </p:nvSpPr>
        <p:spPr>
          <a:xfrm>
            <a:off x="1861251" y="156013"/>
            <a:ext cx="10177066"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21</a:t>
            </a:r>
            <a:r>
              <a:rPr lang="en-US" sz="4000" b="1" spc="600" baseline="30000" dirty="0">
                <a:solidFill>
                  <a:schemeClr val="bg1"/>
                </a:solidFill>
                <a:latin typeface="Arial" panose="020B0604020202020204" pitchFamily="34" charset="0"/>
              </a:rPr>
              <a:t>ST</a:t>
            </a:r>
            <a:r>
              <a:rPr lang="en-US" sz="4000" b="1" spc="600" dirty="0">
                <a:solidFill>
                  <a:schemeClr val="bg1"/>
                </a:solidFill>
                <a:latin typeface="Arial" panose="020B0604020202020204" pitchFamily="34" charset="0"/>
              </a:rPr>
              <a:t> CENTURY LIBRARIES</a:t>
            </a:r>
          </a:p>
        </p:txBody>
      </p:sp>
      <p:sp>
        <p:nvSpPr>
          <p:cNvPr id="14" name="Rectangle 13">
            <a:extLst>
              <a:ext uri="{FF2B5EF4-FFF2-40B4-BE49-F238E27FC236}">
                <a16:creationId xmlns:a16="http://schemas.microsoft.com/office/drawing/2014/main" id="{EA517878-D6D4-4482-9214-00AE8F407104}"/>
              </a:ext>
            </a:extLst>
          </p:cNvPr>
          <p:cNvSpPr/>
          <p:nvPr/>
        </p:nvSpPr>
        <p:spPr>
          <a:xfrm>
            <a:off x="143465" y="-150608"/>
            <a:ext cx="1842171" cy="1323439"/>
          </a:xfrm>
          <a:prstGeom prst="rect">
            <a:avLst/>
          </a:prstGeom>
        </p:spPr>
        <p:txBody>
          <a:bodyPr wrap="none">
            <a:spAutoFit/>
          </a:bodyPr>
          <a:lstStyle/>
          <a:p>
            <a:r>
              <a:rPr lang="en-US" sz="8000" b="1" spc="600" dirty="0">
                <a:solidFill>
                  <a:schemeClr val="tx1">
                    <a:lumMod val="20000"/>
                    <a:lumOff val="80000"/>
                  </a:schemeClr>
                </a:solidFill>
                <a:latin typeface="Arial" panose="020B0604020202020204" pitchFamily="34" charset="0"/>
              </a:rPr>
              <a:t>05</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15" name="Rectangle 14">
            <a:extLst>
              <a:ext uri="{FF2B5EF4-FFF2-40B4-BE49-F238E27FC236}">
                <a16:creationId xmlns:a16="http://schemas.microsoft.com/office/drawing/2014/main" id="{70A67C73-3B16-4E59-9354-AB7D9E6CA0CA}"/>
              </a:ext>
            </a:extLst>
          </p:cNvPr>
          <p:cNvSpPr/>
          <p:nvPr/>
        </p:nvSpPr>
        <p:spPr>
          <a:xfrm>
            <a:off x="1454808" y="-118003"/>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pic>
        <p:nvPicPr>
          <p:cNvPr id="16" name="Picture 15" descr="A living room filled with furniture and a fireplace&#10;&#10;Description generated with very high confidence">
            <a:extLst>
              <a:ext uri="{FF2B5EF4-FFF2-40B4-BE49-F238E27FC236}">
                <a16:creationId xmlns:a16="http://schemas.microsoft.com/office/drawing/2014/main" id="{B0D8C6C3-EF5D-4871-980C-F65A7216EAE3}"/>
              </a:ext>
            </a:extLst>
          </p:cNvPr>
          <p:cNvPicPr>
            <a:picLocks noChangeAspect="1"/>
          </p:cNvPicPr>
          <p:nvPr/>
        </p:nvPicPr>
        <p:blipFill rotWithShape="1">
          <a:blip r:embed="rId4">
            <a:extLst>
              <a:ext uri="{28A0092B-C50C-407E-A947-70E740481C1C}">
                <a14:useLocalDpi xmlns:a14="http://schemas.microsoft.com/office/drawing/2010/main" val="0"/>
              </a:ext>
            </a:extLst>
          </a:blip>
          <a:srcRect l="5793" r="6160" b="2665"/>
          <a:stretch/>
        </p:blipFill>
        <p:spPr>
          <a:xfrm>
            <a:off x="7411087" y="1148335"/>
            <a:ext cx="4637448" cy="3417765"/>
          </a:xfrm>
          <a:prstGeom prst="rect">
            <a:avLst/>
          </a:prstGeom>
        </p:spPr>
      </p:pic>
      <p:sp>
        <p:nvSpPr>
          <p:cNvPr id="17" name="Rectangle 16">
            <a:extLst>
              <a:ext uri="{FF2B5EF4-FFF2-40B4-BE49-F238E27FC236}">
                <a16:creationId xmlns:a16="http://schemas.microsoft.com/office/drawing/2014/main" id="{9B6A7989-F9B1-4741-A49B-BB0C0D5575FD}"/>
              </a:ext>
            </a:extLst>
          </p:cNvPr>
          <p:cNvSpPr/>
          <p:nvPr/>
        </p:nvSpPr>
        <p:spPr>
          <a:xfrm>
            <a:off x="173376" y="4759360"/>
            <a:ext cx="8721416" cy="1815882"/>
          </a:xfrm>
          <a:prstGeom prst="rect">
            <a:avLst/>
          </a:prstGeom>
        </p:spPr>
        <p:txBody>
          <a:bodyPr wrap="square">
            <a:spAutoFit/>
          </a:bodyPr>
          <a:lstStyle/>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Young adult, youth 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Flexible spaces &amp; furnishings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Integrated technology</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Marketplace/neighborhood</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Makerspaces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Collaboration, gathering</a:t>
            </a:r>
          </a:p>
          <a:p>
            <a:pPr marL="285750" indent="-285750">
              <a:buClr>
                <a:srgbClr val="946EB6"/>
              </a:buClr>
              <a:buFont typeface="Arial" panose="020B0604020202020204" pitchFamily="34" charset="0"/>
              <a:buChar char="•"/>
            </a:pPr>
            <a:endParaRPr lang="en-US" sz="1600" dirty="0">
              <a:solidFill>
                <a:srgbClr val="696C71"/>
              </a:solidFill>
              <a:latin typeface="Apex Sans Book" panose="02010600040501010103" pitchFamily="2" charset="0"/>
            </a:endParaRPr>
          </a:p>
        </p:txBody>
      </p:sp>
      <p:pic>
        <p:nvPicPr>
          <p:cNvPr id="19" name="Picture 18">
            <a:extLst>
              <a:ext uri="{FF2B5EF4-FFF2-40B4-BE49-F238E27FC236}">
                <a16:creationId xmlns:a16="http://schemas.microsoft.com/office/drawing/2014/main" id="{022A532B-D279-441E-9186-9A0A342092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822"/>
          <a:stretch/>
        </p:blipFill>
        <p:spPr>
          <a:xfrm>
            <a:off x="8679260" y="4690112"/>
            <a:ext cx="3393891" cy="1793102"/>
          </a:xfrm>
          <a:prstGeom prst="rect">
            <a:avLst/>
          </a:prstGeom>
        </p:spPr>
      </p:pic>
      <p:pic>
        <p:nvPicPr>
          <p:cNvPr id="20" name="Picture 19">
            <a:extLst>
              <a:ext uri="{FF2B5EF4-FFF2-40B4-BE49-F238E27FC236}">
                <a16:creationId xmlns:a16="http://schemas.microsoft.com/office/drawing/2014/main" id="{4836FE2A-3010-4A1C-B3F3-C5EF996F29EE}"/>
              </a:ext>
            </a:extLst>
          </p:cNvPr>
          <p:cNvPicPr>
            <a:picLocks noChangeAspect="1"/>
          </p:cNvPicPr>
          <p:nvPr/>
        </p:nvPicPr>
        <p:blipFill rotWithShape="1">
          <a:blip r:embed="rId6"/>
          <a:srcRect l="-869" t="-1108" r="6127" b="1108"/>
          <a:stretch/>
        </p:blipFill>
        <p:spPr>
          <a:xfrm>
            <a:off x="6035241" y="4694335"/>
            <a:ext cx="2525171" cy="1788879"/>
          </a:xfrm>
          <a:prstGeom prst="rect">
            <a:avLst/>
          </a:prstGeom>
        </p:spPr>
      </p:pic>
      <p:pic>
        <p:nvPicPr>
          <p:cNvPr id="21" name="Picture 20" descr="A living room filled with furniture and a book shelf&#10;&#10;Description generated with high confidence">
            <a:extLst>
              <a:ext uri="{FF2B5EF4-FFF2-40B4-BE49-F238E27FC236}">
                <a16:creationId xmlns:a16="http://schemas.microsoft.com/office/drawing/2014/main" id="{F8567112-87AE-4D03-8BA5-A796ADD25964}"/>
              </a:ext>
            </a:extLst>
          </p:cNvPr>
          <p:cNvPicPr>
            <a:picLocks noChangeAspect="1"/>
          </p:cNvPicPr>
          <p:nvPr/>
        </p:nvPicPr>
        <p:blipFill rotWithShape="1">
          <a:blip r:embed="rId7">
            <a:extLst>
              <a:ext uri="{28A0092B-C50C-407E-A947-70E740481C1C}">
                <a14:useLocalDpi xmlns:a14="http://schemas.microsoft.com/office/drawing/2010/main" val="0"/>
              </a:ext>
            </a:extLst>
          </a:blip>
          <a:srcRect l="39971" r="12426"/>
          <a:stretch/>
        </p:blipFill>
        <p:spPr>
          <a:xfrm>
            <a:off x="4815514" y="1144201"/>
            <a:ext cx="2482313" cy="3421899"/>
          </a:xfrm>
          <a:prstGeom prst="rect">
            <a:avLst/>
          </a:prstGeom>
        </p:spPr>
      </p:pic>
      <p:pic>
        <p:nvPicPr>
          <p:cNvPr id="22" name="Picture 21" descr="A room filled with furniture and a large window&#10;&#10;Description generated with very high confidence">
            <a:extLst>
              <a:ext uri="{FF2B5EF4-FFF2-40B4-BE49-F238E27FC236}">
                <a16:creationId xmlns:a16="http://schemas.microsoft.com/office/drawing/2014/main" id="{A103E907-1508-4CF6-A6A2-65127246AB85}"/>
              </a:ext>
            </a:extLst>
          </p:cNvPr>
          <p:cNvPicPr>
            <a:picLocks noChangeAspect="1"/>
          </p:cNvPicPr>
          <p:nvPr/>
        </p:nvPicPr>
        <p:blipFill rotWithShape="1">
          <a:blip r:embed="rId8">
            <a:extLst>
              <a:ext uri="{28A0092B-C50C-407E-A947-70E740481C1C}">
                <a14:useLocalDpi xmlns:a14="http://schemas.microsoft.com/office/drawing/2010/main" val="0"/>
              </a:ext>
            </a:extLst>
          </a:blip>
          <a:srcRect l="7408" r="15313" b="13101"/>
          <a:stretch/>
        </p:blipFill>
        <p:spPr>
          <a:xfrm>
            <a:off x="140189" y="1136942"/>
            <a:ext cx="4572001" cy="3429158"/>
          </a:xfrm>
          <a:prstGeom prst="rect">
            <a:avLst/>
          </a:prstGeom>
        </p:spPr>
      </p:pic>
      <p:pic>
        <p:nvPicPr>
          <p:cNvPr id="1026" name="Picture 2" descr="See the source image">
            <a:extLst>
              <a:ext uri="{FF2B5EF4-FFF2-40B4-BE49-F238E27FC236}">
                <a16:creationId xmlns:a16="http://schemas.microsoft.com/office/drawing/2014/main" id="{B6920736-C737-401C-8727-E014D5F947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1219" y="4694335"/>
            <a:ext cx="2385173" cy="178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134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0C15A36-8569-4C3F-B8B4-35268AFE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0942"/>
            <a:ext cx="12192000" cy="7888941"/>
          </a:xfrm>
          <a:prstGeom prst="rect">
            <a:avLst/>
          </a:prstGeom>
        </p:spPr>
      </p:pic>
      <p:pic>
        <p:nvPicPr>
          <p:cNvPr id="35" name="Picture 34">
            <a:extLst>
              <a:ext uri="{FF2B5EF4-FFF2-40B4-BE49-F238E27FC236}">
                <a16:creationId xmlns:a16="http://schemas.microsoft.com/office/drawing/2014/main" id="{D14182C0-F46F-46D3-998E-5F16CE687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113" y="7338762"/>
            <a:ext cx="1866942" cy="460511"/>
          </a:xfrm>
          <a:prstGeom prst="rect">
            <a:avLst/>
          </a:prstGeom>
        </p:spPr>
      </p:pic>
      <p:sp>
        <p:nvSpPr>
          <p:cNvPr id="12" name="TextBox 11">
            <a:extLst>
              <a:ext uri="{FF2B5EF4-FFF2-40B4-BE49-F238E27FC236}">
                <a16:creationId xmlns:a16="http://schemas.microsoft.com/office/drawing/2014/main" id="{01DC0F8A-6028-4FA1-8238-A17DF8C7379F}"/>
              </a:ext>
            </a:extLst>
          </p:cNvPr>
          <p:cNvSpPr txBox="1"/>
          <p:nvPr/>
        </p:nvSpPr>
        <p:spPr>
          <a:xfrm>
            <a:off x="1861251" y="156013"/>
            <a:ext cx="10177066" cy="707886"/>
          </a:xfrm>
          <a:prstGeom prst="rect">
            <a:avLst/>
          </a:prstGeom>
          <a:noFill/>
        </p:spPr>
        <p:txBody>
          <a:bodyPr wrap="square" rtlCol="0">
            <a:spAutoFit/>
          </a:bodyPr>
          <a:lstStyle/>
          <a:p>
            <a:r>
              <a:rPr lang="en-US" sz="4000" b="1" spc="600" dirty="0">
                <a:solidFill>
                  <a:schemeClr val="bg1"/>
                </a:solidFill>
                <a:latin typeface="Arial" panose="020B0604020202020204" pitchFamily="34" charset="0"/>
              </a:rPr>
              <a:t> COMMUNITY MEETING SPACES</a:t>
            </a:r>
          </a:p>
        </p:txBody>
      </p:sp>
      <p:sp>
        <p:nvSpPr>
          <p:cNvPr id="14" name="Rectangle 13">
            <a:extLst>
              <a:ext uri="{FF2B5EF4-FFF2-40B4-BE49-F238E27FC236}">
                <a16:creationId xmlns:a16="http://schemas.microsoft.com/office/drawing/2014/main" id="{EA517878-D6D4-4482-9214-00AE8F407104}"/>
              </a:ext>
            </a:extLst>
          </p:cNvPr>
          <p:cNvSpPr/>
          <p:nvPr/>
        </p:nvSpPr>
        <p:spPr>
          <a:xfrm>
            <a:off x="143465" y="-150608"/>
            <a:ext cx="1842171" cy="1323439"/>
          </a:xfrm>
          <a:prstGeom prst="rect">
            <a:avLst/>
          </a:prstGeom>
        </p:spPr>
        <p:txBody>
          <a:bodyPr wrap="none">
            <a:spAutoFit/>
          </a:bodyPr>
          <a:lstStyle/>
          <a:p>
            <a:r>
              <a:rPr lang="en-US" sz="8000" b="1" spc="600" dirty="0">
                <a:solidFill>
                  <a:schemeClr val="tx1">
                    <a:lumMod val="20000"/>
                    <a:lumOff val="80000"/>
                  </a:schemeClr>
                </a:solidFill>
                <a:latin typeface="Arial" panose="020B0604020202020204" pitchFamily="34" charset="0"/>
              </a:rPr>
              <a:t>05</a:t>
            </a:r>
            <a:r>
              <a:rPr lang="en-US" sz="8000" spc="600" dirty="0">
                <a:solidFill>
                  <a:srgbClr val="7E6F99"/>
                </a:solidFill>
                <a:latin typeface="Arial" panose="020B0604020202020204" pitchFamily="34" charset="0"/>
              </a:rPr>
              <a:t> </a:t>
            </a:r>
            <a:endParaRPr lang="en-US" sz="8000" dirty="0">
              <a:latin typeface="Arial" panose="020B0604020202020204" pitchFamily="34" charset="0"/>
            </a:endParaRPr>
          </a:p>
        </p:txBody>
      </p:sp>
      <p:sp>
        <p:nvSpPr>
          <p:cNvPr id="15" name="Rectangle 14">
            <a:extLst>
              <a:ext uri="{FF2B5EF4-FFF2-40B4-BE49-F238E27FC236}">
                <a16:creationId xmlns:a16="http://schemas.microsoft.com/office/drawing/2014/main" id="{70A67C73-3B16-4E59-9354-AB7D9E6CA0CA}"/>
              </a:ext>
            </a:extLst>
          </p:cNvPr>
          <p:cNvSpPr/>
          <p:nvPr/>
        </p:nvSpPr>
        <p:spPr>
          <a:xfrm>
            <a:off x="1454808" y="-118003"/>
            <a:ext cx="379277" cy="1169551"/>
          </a:xfrm>
          <a:prstGeom prst="rect">
            <a:avLst/>
          </a:prstGeom>
        </p:spPr>
        <p:txBody>
          <a:bodyPr wrap="square">
            <a:spAutoFit/>
          </a:bodyPr>
          <a:lstStyle/>
          <a:p>
            <a:r>
              <a:rPr lang="en-US" sz="7000" spc="600" dirty="0">
                <a:solidFill>
                  <a:srgbClr val="62487B"/>
                </a:solidFill>
                <a:latin typeface="Arial" panose="020B0604020202020204" pitchFamily="34" charset="0"/>
              </a:rPr>
              <a:t>/</a:t>
            </a:r>
            <a:endParaRPr lang="en-US" sz="7000" dirty="0">
              <a:latin typeface="Arial" panose="020B0604020202020204" pitchFamily="34" charset="0"/>
            </a:endParaRPr>
          </a:p>
        </p:txBody>
      </p:sp>
      <p:sp>
        <p:nvSpPr>
          <p:cNvPr id="17" name="Rectangle 16">
            <a:extLst>
              <a:ext uri="{FF2B5EF4-FFF2-40B4-BE49-F238E27FC236}">
                <a16:creationId xmlns:a16="http://schemas.microsoft.com/office/drawing/2014/main" id="{9B6A7989-F9B1-4741-A49B-BB0C0D5575FD}"/>
              </a:ext>
            </a:extLst>
          </p:cNvPr>
          <p:cNvSpPr/>
          <p:nvPr/>
        </p:nvSpPr>
        <p:spPr>
          <a:xfrm>
            <a:off x="173376" y="4759360"/>
            <a:ext cx="8721416" cy="1815882"/>
          </a:xfrm>
          <a:prstGeom prst="rect">
            <a:avLst/>
          </a:prstGeom>
        </p:spPr>
        <p:txBody>
          <a:bodyPr wrap="square">
            <a:spAutoFit/>
          </a:bodyPr>
          <a:lstStyle/>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Meeting rooms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Gathering 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Event spaces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Celebration venues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Quiet places</a:t>
            </a:r>
          </a:p>
          <a:p>
            <a:pPr marL="285750" indent="-285750">
              <a:buClr>
                <a:srgbClr val="946EB6"/>
              </a:buClr>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Classroom and training spaces</a:t>
            </a:r>
          </a:p>
          <a:p>
            <a:pPr marL="285750" indent="-285750">
              <a:buClr>
                <a:srgbClr val="946EB6"/>
              </a:buClr>
              <a:buFont typeface="Arial" panose="020B0604020202020204" pitchFamily="34" charset="0"/>
              <a:buChar char="•"/>
            </a:pPr>
            <a:endParaRPr lang="en-US" sz="1600" dirty="0">
              <a:solidFill>
                <a:srgbClr val="696C71"/>
              </a:solidFill>
              <a:latin typeface="Apex Sans Book" panose="02010600040501010103" pitchFamily="2" charset="0"/>
            </a:endParaRPr>
          </a:p>
        </p:txBody>
      </p:sp>
      <p:pic>
        <p:nvPicPr>
          <p:cNvPr id="3" name="Picture 2" descr="A picture containing indoor, floor, ceiling, wall&#10;&#10;Description automatically generated">
            <a:extLst>
              <a:ext uri="{FF2B5EF4-FFF2-40B4-BE49-F238E27FC236}">
                <a16:creationId xmlns:a16="http://schemas.microsoft.com/office/drawing/2014/main" id="{FEF22A4A-D7B2-41FA-DF65-A53C8D14DCE8}"/>
              </a:ext>
            </a:extLst>
          </p:cNvPr>
          <p:cNvPicPr>
            <a:picLocks noChangeAspect="1"/>
          </p:cNvPicPr>
          <p:nvPr/>
        </p:nvPicPr>
        <p:blipFill rotWithShape="1">
          <a:blip r:embed="rId4">
            <a:extLst>
              <a:ext uri="{28A0092B-C50C-407E-A947-70E740481C1C}">
                <a14:useLocalDpi xmlns:a14="http://schemas.microsoft.com/office/drawing/2010/main" val="0"/>
              </a:ext>
            </a:extLst>
          </a:blip>
          <a:srcRect l="-1" t="22301" r="30733" b="10711"/>
          <a:stretch/>
        </p:blipFill>
        <p:spPr>
          <a:xfrm>
            <a:off x="7829835" y="1170520"/>
            <a:ext cx="4131568" cy="2666627"/>
          </a:xfrm>
          <a:prstGeom prst="rect">
            <a:avLst/>
          </a:prstGeom>
        </p:spPr>
      </p:pic>
      <p:pic>
        <p:nvPicPr>
          <p:cNvPr id="5" name="Picture 4" descr="A room with chairs and tables&#10;&#10;Description automatically generated with low confidence">
            <a:extLst>
              <a:ext uri="{FF2B5EF4-FFF2-40B4-BE49-F238E27FC236}">
                <a16:creationId xmlns:a16="http://schemas.microsoft.com/office/drawing/2014/main" id="{FCF4C64C-39C2-C6E7-7CF7-A92FA04D4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7126" y="3934115"/>
            <a:ext cx="4151806" cy="2767871"/>
          </a:xfrm>
          <a:prstGeom prst="rect">
            <a:avLst/>
          </a:prstGeom>
        </p:spPr>
      </p:pic>
      <p:pic>
        <p:nvPicPr>
          <p:cNvPr id="11" name="Picture 10" descr="A room with chairs and a table&#10;&#10;Description automatically generated with low confidence">
            <a:extLst>
              <a:ext uri="{FF2B5EF4-FFF2-40B4-BE49-F238E27FC236}">
                <a16:creationId xmlns:a16="http://schemas.microsoft.com/office/drawing/2014/main" id="{15A6FA70-9328-FF76-13F7-8E8F7C5F3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8178" y="1170520"/>
            <a:ext cx="3995945" cy="2666627"/>
          </a:xfrm>
          <a:prstGeom prst="rect">
            <a:avLst/>
          </a:prstGeom>
        </p:spPr>
      </p:pic>
      <p:pic>
        <p:nvPicPr>
          <p:cNvPr id="4" name="Picture 3" descr="People sitting in a library&#10;&#10;Description automatically generated">
            <a:extLst>
              <a:ext uri="{FF2B5EF4-FFF2-40B4-BE49-F238E27FC236}">
                <a16:creationId xmlns:a16="http://schemas.microsoft.com/office/drawing/2014/main" id="{4940B935-E9FB-E86C-CCEA-D4A4F97DF993}"/>
              </a:ext>
            </a:extLst>
          </p:cNvPr>
          <p:cNvPicPr>
            <a:picLocks noChangeAspect="1"/>
          </p:cNvPicPr>
          <p:nvPr/>
        </p:nvPicPr>
        <p:blipFill rotWithShape="1">
          <a:blip r:embed="rId7">
            <a:extLst>
              <a:ext uri="{28A0092B-C50C-407E-A947-70E740481C1C}">
                <a14:useLocalDpi xmlns:a14="http://schemas.microsoft.com/office/drawing/2010/main" val="0"/>
              </a:ext>
            </a:extLst>
          </a:blip>
          <a:srcRect l="3614"/>
          <a:stretch/>
        </p:blipFill>
        <p:spPr>
          <a:xfrm>
            <a:off x="3746628" y="3934115"/>
            <a:ext cx="3997495" cy="2767870"/>
          </a:xfrm>
          <a:prstGeom prst="rect">
            <a:avLst/>
          </a:prstGeom>
        </p:spPr>
      </p:pic>
      <p:pic>
        <p:nvPicPr>
          <p:cNvPr id="8" name="Picture 7" descr="A person sitting at a table in a library&#10;&#10;Description automatically generated">
            <a:extLst>
              <a:ext uri="{FF2B5EF4-FFF2-40B4-BE49-F238E27FC236}">
                <a16:creationId xmlns:a16="http://schemas.microsoft.com/office/drawing/2014/main" id="{C09AF2FB-A4CE-0607-92B2-B3EE15720C1C}"/>
              </a:ext>
            </a:extLst>
          </p:cNvPr>
          <p:cNvPicPr>
            <a:picLocks noChangeAspect="1"/>
          </p:cNvPicPr>
          <p:nvPr/>
        </p:nvPicPr>
        <p:blipFill rotWithShape="1">
          <a:blip r:embed="rId8">
            <a:extLst>
              <a:ext uri="{28A0092B-C50C-407E-A947-70E740481C1C}">
                <a14:useLocalDpi xmlns:a14="http://schemas.microsoft.com/office/drawing/2010/main" val="0"/>
              </a:ext>
            </a:extLst>
          </a:blip>
          <a:srcRect t="19417" b="4860"/>
          <a:stretch/>
        </p:blipFill>
        <p:spPr>
          <a:xfrm>
            <a:off x="435240" y="1182480"/>
            <a:ext cx="3049524" cy="3462096"/>
          </a:xfrm>
          <a:prstGeom prst="rect">
            <a:avLst/>
          </a:prstGeom>
        </p:spPr>
      </p:pic>
    </p:spTree>
    <p:extLst>
      <p:ext uri="{BB962C8B-B14F-4D97-AF65-F5344CB8AC3E}">
        <p14:creationId xmlns:p14="http://schemas.microsoft.com/office/powerpoint/2010/main" val="3800506305"/>
      </p:ext>
    </p:extLst>
  </p:cSld>
  <p:clrMapOvr>
    <a:masterClrMapping/>
  </p:clrMapOvr>
</p:sld>
</file>

<file path=ppt/theme/theme1.xml><?xml version="1.0" encoding="utf-8"?>
<a:theme xmlns:a="http://schemas.openxmlformats.org/drawingml/2006/main" name="Office Theme">
  <a:themeElements>
    <a:clrScheme name="Custom 4">
      <a:dk1>
        <a:srgbClr val="62487B"/>
      </a:dk1>
      <a:lt1>
        <a:sysClr val="window" lastClr="FFFFFF"/>
      </a:lt1>
      <a:dk2>
        <a:srgbClr val="765894"/>
      </a:dk2>
      <a:lt2>
        <a:srgbClr val="EBEBEB"/>
      </a:lt2>
      <a:accent1>
        <a:srgbClr val="9075B3"/>
      </a:accent1>
      <a:accent2>
        <a:srgbClr val="BAABC9"/>
      </a:accent2>
      <a:accent3>
        <a:srgbClr val="8F8F8F"/>
      </a:accent3>
      <a:accent4>
        <a:srgbClr val="BFBFBF"/>
      </a:accent4>
      <a:accent5>
        <a:srgbClr val="7E6F99"/>
      </a:accent5>
      <a:accent6>
        <a:srgbClr val="F0ECF5"/>
      </a:accent6>
      <a:hlink>
        <a:srgbClr val="8F8F8F"/>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2973</TotalTime>
  <Words>1003</Words>
  <Application>Microsoft Office PowerPoint</Application>
  <PresentationFormat>Widescreen</PresentationFormat>
  <Paragraphs>260</Paragraphs>
  <Slides>38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Apex Sans Book</vt:lpstr>
      <vt:lpstr>Arial</vt:lpstr>
      <vt:lpstr>Calibri</vt:lpstr>
      <vt:lpstr>Office Theme</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Stork</dc:creator>
  <cp:lastModifiedBy>Brady Ludvik</cp:lastModifiedBy>
  <cp:revision>104</cp:revision>
  <dcterms:created xsi:type="dcterms:W3CDTF">2020-10-26T19:28:45Z</dcterms:created>
  <dcterms:modified xsi:type="dcterms:W3CDTF">2024-04-03T20:21:54Z</dcterms:modified>
</cp:coreProperties>
</file>